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9" r:id="rId1"/>
  </p:sldMasterIdLst>
  <p:sldIdLst>
    <p:sldId id="256" r:id="rId2"/>
    <p:sldId id="265" r:id="rId3"/>
    <p:sldId id="257" r:id="rId4"/>
    <p:sldId id="259" r:id="rId5"/>
    <p:sldId id="258" r:id="rId6"/>
    <p:sldId id="260" r:id="rId7"/>
    <p:sldId id="261" r:id="rId8"/>
    <p:sldId id="267" r:id="rId9"/>
    <p:sldId id="268" r:id="rId10"/>
    <p:sldId id="269" r:id="rId11"/>
    <p:sldId id="270" r:id="rId12"/>
    <p:sldId id="271" r:id="rId13"/>
    <p:sldId id="272" r:id="rId14"/>
    <p:sldId id="273" r:id="rId15"/>
    <p:sldId id="274" r:id="rId16"/>
    <p:sldId id="275" r:id="rId17"/>
    <p:sldId id="278" r:id="rId18"/>
    <p:sldId id="262" r:id="rId19"/>
    <p:sldId id="276" r:id="rId20"/>
    <p:sldId id="277" r:id="rId21"/>
    <p:sldId id="26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F0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FF0753-B2EA-00D3-58CC-39954102089A}" v="44" dt="2023-10-01T20:47:30.004"/>
    <p1510:client id="{35C342ED-5DF4-3E97-D973-510461CD7CFD}" v="206" dt="2023-09-12T16:35:23.991"/>
    <p1510:client id="{7A1B1A30-C65B-4B81-9E15-BFB2CA3CBD7B}" v="618" dt="2023-09-05T10:25:41.977"/>
    <p1510:client id="{9B1283BE-D142-5473-693C-02970B2ED98A}" v="137" dt="2023-09-12T14:13:11.199"/>
    <p1510:client id="{9DA9DBC2-84C6-5F30-3552-BC2CC9657A6E}" v="698" dt="2023-09-13T06:03:10.451"/>
    <p1510:client id="{A0097DAF-E525-2575-BCBB-572B60505EEC}" v="62" dt="2023-09-12T08:55:16.315"/>
    <p1510:client id="{C5CAB85D-A6DD-39A8-0967-2037FA19DF35}" v="524" dt="2023-09-12T10:05:44.671"/>
    <p1510:client id="{D8CD8349-EB35-08D2-F104-42C253DBEBF8}" v="94" dt="2023-09-12T06:15:59.564"/>
    <p1510:client id="{EDD77615-7053-0581-8E40-E9FD30F2B8C6}" v="646" dt="2023-09-12T19:52:34.1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8A27E1-9C54-427D-8C0E-5559B1022B4D}" type="doc">
      <dgm:prSet loTypeId="urn:microsoft.com/office/officeart/2005/8/layout/hList1" loCatId="list" qsTypeId="urn:microsoft.com/office/officeart/2005/8/quickstyle/simple1" qsCatId="simple" csTypeId="urn:microsoft.com/office/officeart/2005/8/colors/accent4_2" csCatId="accent4" phldr="1"/>
      <dgm:spPr/>
      <dgm:t>
        <a:bodyPr/>
        <a:lstStyle/>
        <a:p>
          <a:endParaRPr lang="en-US"/>
        </a:p>
      </dgm:t>
    </dgm:pt>
    <dgm:pt modelId="{2D243CFA-2202-4189-A0DB-F56C18DE91D5}">
      <dgm:prSet phldrT="[Text]" phldr="0"/>
      <dgm:spPr/>
      <dgm:t>
        <a:bodyPr/>
        <a:lstStyle/>
        <a:p>
          <a:pPr rtl="0"/>
          <a:r>
            <a:rPr lang="en-US" dirty="0">
              <a:solidFill>
                <a:srgbClr val="374151"/>
              </a:solidFill>
            </a:rPr>
            <a:t>Irreparable environmental crises are plaguing the world.</a:t>
          </a:r>
          <a:endParaRPr lang="en-US" dirty="0"/>
        </a:p>
      </dgm:t>
    </dgm:pt>
    <dgm:pt modelId="{5C9EF744-04C3-4072-95AA-E6D1A76555F4}" type="parTrans" cxnId="{31D292EA-D762-48CB-90C6-5E346CB89BCE}">
      <dgm:prSet/>
      <dgm:spPr/>
      <dgm:t>
        <a:bodyPr/>
        <a:lstStyle/>
        <a:p>
          <a:endParaRPr lang="en-US"/>
        </a:p>
      </dgm:t>
    </dgm:pt>
    <dgm:pt modelId="{0BE7FD61-958C-430B-B962-65CB18F7D90D}" type="sibTrans" cxnId="{31D292EA-D762-48CB-90C6-5E346CB89BCE}">
      <dgm:prSet/>
      <dgm:spPr/>
      <dgm:t>
        <a:bodyPr/>
        <a:lstStyle/>
        <a:p>
          <a:endParaRPr lang="en-US"/>
        </a:p>
      </dgm:t>
    </dgm:pt>
    <dgm:pt modelId="{2961EC4A-E298-47D6-83C2-349C5D07A4D8}">
      <dgm:prSet phldrT="[Text]" phldr="0"/>
      <dgm:spPr/>
      <dgm:t>
        <a:bodyPr/>
        <a:lstStyle/>
        <a:p>
          <a:pPr rtl="0"/>
          <a:r>
            <a:rPr lang="en-US" b="1" dirty="0">
              <a:latin typeface="Century Gothic" panose="020B0502020202020204"/>
            </a:rPr>
            <a:t>Effects on Children and Growth:</a:t>
          </a:r>
          <a:endParaRPr lang="en-US" dirty="0"/>
        </a:p>
      </dgm:t>
    </dgm:pt>
    <dgm:pt modelId="{C14715F9-03D0-40BD-8C9F-79FE421CEA87}" type="parTrans" cxnId="{EF53A0BA-D52F-42E5-BAF1-5B77583DCFCB}">
      <dgm:prSet/>
      <dgm:spPr/>
      <dgm:t>
        <a:bodyPr/>
        <a:lstStyle/>
        <a:p>
          <a:endParaRPr lang="en-US"/>
        </a:p>
      </dgm:t>
    </dgm:pt>
    <dgm:pt modelId="{1D998740-9F64-4F14-9A1C-3936C2DF7882}" type="sibTrans" cxnId="{EF53A0BA-D52F-42E5-BAF1-5B77583DCFCB}">
      <dgm:prSet/>
      <dgm:spPr/>
      <dgm:t>
        <a:bodyPr/>
        <a:lstStyle/>
        <a:p>
          <a:endParaRPr lang="en-US"/>
        </a:p>
      </dgm:t>
    </dgm:pt>
    <dgm:pt modelId="{795BAE01-F1E0-4D69-8F5C-9678867CDD2E}">
      <dgm:prSet phldrT="[Text]" phldr="0"/>
      <dgm:spPr/>
      <dgm:t>
        <a:bodyPr/>
        <a:lstStyle/>
        <a:p>
          <a:pPr rtl="0"/>
          <a:r>
            <a:rPr lang="en-US" dirty="0">
              <a:solidFill>
                <a:srgbClr val="374151"/>
              </a:solidFill>
            </a:rPr>
            <a:t>Heavy metal poisoning has severe effects on growth and development, especially in children.</a:t>
          </a:r>
          <a:endParaRPr lang="en-US" dirty="0"/>
        </a:p>
      </dgm:t>
    </dgm:pt>
    <dgm:pt modelId="{8FE19E55-2209-4F0A-80D4-DDB7FB0029A4}" type="parTrans" cxnId="{F6E650E4-718F-4C5C-8761-E8793A7E9401}">
      <dgm:prSet/>
      <dgm:spPr/>
      <dgm:t>
        <a:bodyPr/>
        <a:lstStyle/>
        <a:p>
          <a:endParaRPr lang="en-US"/>
        </a:p>
      </dgm:t>
    </dgm:pt>
    <dgm:pt modelId="{D9DBF2CD-DDF0-4755-96AE-39031E1063C0}" type="sibTrans" cxnId="{F6E650E4-718F-4C5C-8761-E8793A7E9401}">
      <dgm:prSet/>
      <dgm:spPr/>
      <dgm:t>
        <a:bodyPr/>
        <a:lstStyle/>
        <a:p>
          <a:endParaRPr lang="en-US"/>
        </a:p>
      </dgm:t>
    </dgm:pt>
    <dgm:pt modelId="{330110A9-E6CD-46CF-9210-E6D5CE341313}">
      <dgm:prSet phldrT="[Text]" phldr="0"/>
      <dgm:spPr/>
      <dgm:t>
        <a:bodyPr/>
        <a:lstStyle/>
        <a:p>
          <a:pPr rtl="0"/>
          <a:r>
            <a:rPr lang="en-US" dirty="0">
              <a:solidFill>
                <a:srgbClr val="374151"/>
              </a:solidFill>
            </a:rPr>
            <a:t>Children are more vulnerable to heavy metal exposure through food and water.</a:t>
          </a:r>
          <a:endParaRPr lang="en-US" dirty="0"/>
        </a:p>
      </dgm:t>
    </dgm:pt>
    <dgm:pt modelId="{69DA6A60-0D9B-4B0C-BAC1-D168F589D740}" type="parTrans" cxnId="{B2C574BB-E051-4549-9A2D-2410D57F6D48}">
      <dgm:prSet/>
      <dgm:spPr/>
      <dgm:t>
        <a:bodyPr/>
        <a:lstStyle/>
        <a:p>
          <a:endParaRPr lang="en-US"/>
        </a:p>
      </dgm:t>
    </dgm:pt>
    <dgm:pt modelId="{C42EE18C-E7FE-4458-9046-B6DB0291E0EA}" type="sibTrans" cxnId="{B2C574BB-E051-4549-9A2D-2410D57F6D48}">
      <dgm:prSet/>
      <dgm:spPr/>
      <dgm:t>
        <a:bodyPr/>
        <a:lstStyle/>
        <a:p>
          <a:endParaRPr lang="en-US"/>
        </a:p>
      </dgm:t>
    </dgm:pt>
    <dgm:pt modelId="{397CD3EE-979C-4F74-BB15-CA5702022E3E}">
      <dgm:prSet phldrT="[Text]" phldr="0"/>
      <dgm:spPr/>
      <dgm:t>
        <a:bodyPr/>
        <a:lstStyle/>
        <a:p>
          <a:pPr rtl="0"/>
          <a:r>
            <a:rPr lang="en-US" b="1" dirty="0"/>
            <a:t>Adsorption as an Effective Separation Method:</a:t>
          </a:r>
          <a:endParaRPr lang="en-US" dirty="0"/>
        </a:p>
      </dgm:t>
    </dgm:pt>
    <dgm:pt modelId="{974C3A42-F510-4BA7-BF76-A89650DB42FE}" type="parTrans" cxnId="{7F7DF043-D39E-46A9-B48C-9AF69CC3DA8E}">
      <dgm:prSet/>
      <dgm:spPr/>
      <dgm:t>
        <a:bodyPr/>
        <a:lstStyle/>
        <a:p>
          <a:endParaRPr lang="en-US"/>
        </a:p>
      </dgm:t>
    </dgm:pt>
    <dgm:pt modelId="{FDC9F3B6-3CDE-4137-84B5-6B04D0FB3F6C}" type="sibTrans" cxnId="{7F7DF043-D39E-46A9-B48C-9AF69CC3DA8E}">
      <dgm:prSet/>
      <dgm:spPr/>
      <dgm:t>
        <a:bodyPr/>
        <a:lstStyle/>
        <a:p>
          <a:endParaRPr lang="en-US"/>
        </a:p>
      </dgm:t>
    </dgm:pt>
    <dgm:pt modelId="{4DC9FB20-F976-4D32-868E-BA3BD91A5B9F}">
      <dgm:prSet phldrT="[Text]" phldr="0"/>
      <dgm:spPr/>
      <dgm:t>
        <a:bodyPr/>
        <a:lstStyle/>
        <a:p>
          <a:pPr algn="l" rtl="0"/>
          <a:r>
            <a:rPr lang="en-US" dirty="0">
              <a:solidFill>
                <a:srgbClr val="374151"/>
              </a:solidFill>
            </a:rPr>
            <a:t>Adsorption is a highly effective method for removing heavy metals.</a:t>
          </a:r>
          <a:endParaRPr lang="en-US" dirty="0"/>
        </a:p>
      </dgm:t>
    </dgm:pt>
    <dgm:pt modelId="{047C7E69-C9B1-4B14-99A4-C443FA7064FF}" type="parTrans" cxnId="{F34AA9B7-C917-405D-969C-67D5E7813103}">
      <dgm:prSet/>
      <dgm:spPr/>
      <dgm:t>
        <a:bodyPr/>
        <a:lstStyle/>
        <a:p>
          <a:endParaRPr lang="en-US"/>
        </a:p>
      </dgm:t>
    </dgm:pt>
    <dgm:pt modelId="{86984B97-CF4F-4BA7-9E38-26BB5C289A51}" type="sibTrans" cxnId="{F34AA9B7-C917-405D-969C-67D5E7813103}">
      <dgm:prSet/>
      <dgm:spPr/>
      <dgm:t>
        <a:bodyPr/>
        <a:lstStyle/>
        <a:p>
          <a:endParaRPr lang="en-US"/>
        </a:p>
      </dgm:t>
    </dgm:pt>
    <dgm:pt modelId="{027C0965-8927-485F-BB06-EE9F1CD0BCD8}">
      <dgm:prSet phldrT="[Text]" phldr="0"/>
      <dgm:spPr/>
      <dgm:t>
        <a:bodyPr/>
        <a:lstStyle/>
        <a:p>
          <a:pPr rtl="0"/>
          <a:r>
            <a:rPr lang="en-US" dirty="0">
              <a:solidFill>
                <a:srgbClr val="374151"/>
              </a:solidFill>
            </a:rPr>
            <a:t>Molecular dynamics simulation is a cost-effective way to study different adsorbents' abilities to remove heavy metals.</a:t>
          </a:r>
          <a:endParaRPr lang="en-US" dirty="0"/>
        </a:p>
      </dgm:t>
    </dgm:pt>
    <dgm:pt modelId="{8E79B969-EBE5-4ED0-9C78-950784D909F6}" type="parTrans" cxnId="{C6375250-6081-47CF-8EE4-ABA42303703B}">
      <dgm:prSet/>
      <dgm:spPr/>
      <dgm:t>
        <a:bodyPr/>
        <a:lstStyle/>
        <a:p>
          <a:endParaRPr lang="en-US"/>
        </a:p>
      </dgm:t>
    </dgm:pt>
    <dgm:pt modelId="{167F4626-5E15-42DE-8313-D56594364735}" type="sibTrans" cxnId="{C6375250-6081-47CF-8EE4-ABA42303703B}">
      <dgm:prSet/>
      <dgm:spPr/>
      <dgm:t>
        <a:bodyPr/>
        <a:lstStyle/>
        <a:p>
          <a:endParaRPr lang="en-US"/>
        </a:p>
      </dgm:t>
    </dgm:pt>
    <dgm:pt modelId="{A6465660-4BE8-450E-9A44-2E4EED475D93}">
      <dgm:prSet phldr="0"/>
      <dgm:spPr/>
      <dgm:t>
        <a:bodyPr/>
        <a:lstStyle/>
        <a:p>
          <a:pPr rtl="0"/>
          <a:r>
            <a:rPr lang="en-US" b="1" dirty="0">
              <a:latin typeface="Century Gothic" panose="020B0502020202020204"/>
            </a:rPr>
            <a:t>   Environmental Crises and Wastewater:</a:t>
          </a:r>
          <a:endParaRPr lang="en-US" dirty="0">
            <a:latin typeface="Century Gothic" panose="020B0502020202020204"/>
          </a:endParaRPr>
        </a:p>
      </dgm:t>
    </dgm:pt>
    <dgm:pt modelId="{F5D91CD8-0C21-4762-88EC-8EA6CA5AEFFB}" type="parTrans" cxnId="{2A4B8FC0-0210-4786-BAD8-A7B9D4D31BF2}">
      <dgm:prSet/>
      <dgm:spPr/>
    </dgm:pt>
    <dgm:pt modelId="{ECFC1B44-B45B-4DF3-9EE9-D4D4FF06610D}" type="sibTrans" cxnId="{2A4B8FC0-0210-4786-BAD8-A7B9D4D31BF2}">
      <dgm:prSet/>
      <dgm:spPr/>
    </dgm:pt>
    <dgm:pt modelId="{329B28FC-627D-4810-8D89-558A73182DE0}">
      <dgm:prSet phldr="0"/>
      <dgm:spPr/>
      <dgm:t>
        <a:bodyPr/>
        <a:lstStyle/>
        <a:p>
          <a:pPr rtl="0"/>
          <a:r>
            <a:rPr lang="en-US" dirty="0">
              <a:solidFill>
                <a:srgbClr val="374151"/>
              </a:solidFill>
            </a:rPr>
            <a:t>Water resources are vast but scarce for human use; preventing pollution is vital for preserving available resources.</a:t>
          </a:r>
          <a:endParaRPr lang="en-US" dirty="0">
            <a:latin typeface="Century Gothic" panose="020B0502020202020204"/>
          </a:endParaRPr>
        </a:p>
      </dgm:t>
    </dgm:pt>
    <dgm:pt modelId="{B140D3CB-9CCB-442A-AD72-39917CD4983D}" type="parTrans" cxnId="{606554B9-77D7-4125-A6F3-D0E2D2FFF4DC}">
      <dgm:prSet/>
      <dgm:spPr/>
    </dgm:pt>
    <dgm:pt modelId="{5CDD28F6-2901-42CE-848E-8C3B72D9CD67}" type="sibTrans" cxnId="{606554B9-77D7-4125-A6F3-D0E2D2FFF4DC}">
      <dgm:prSet/>
      <dgm:spPr/>
    </dgm:pt>
    <dgm:pt modelId="{2A527E5F-352C-45D1-8CEE-7AE0411EAD32}">
      <dgm:prSet phldr="0"/>
      <dgm:spPr/>
      <dgm:t>
        <a:bodyPr/>
        <a:lstStyle/>
        <a:p>
          <a:endParaRPr lang="en-US" dirty="0">
            <a:latin typeface="Century Gothic" panose="020B0502020202020204"/>
          </a:endParaRPr>
        </a:p>
      </dgm:t>
    </dgm:pt>
    <dgm:pt modelId="{24E4A7EE-2929-414C-9399-18E1AC3D1B54}" type="parTrans" cxnId="{27A0B543-8A56-449E-8C75-06CD0FD75CCE}">
      <dgm:prSet/>
      <dgm:spPr/>
    </dgm:pt>
    <dgm:pt modelId="{F2995C3B-617E-445B-A250-B6217DDC7ED8}" type="sibTrans" cxnId="{27A0B543-8A56-449E-8C75-06CD0FD75CCE}">
      <dgm:prSet/>
      <dgm:spPr/>
    </dgm:pt>
    <dgm:pt modelId="{13BB2B8F-FBF5-40CB-92AC-36DA6DF63577}">
      <dgm:prSet phldr="0"/>
      <dgm:spPr/>
      <dgm:t>
        <a:bodyPr/>
        <a:lstStyle/>
        <a:p>
          <a:endParaRPr lang="en-US" dirty="0">
            <a:latin typeface="Century Gothic" panose="020B0502020202020204"/>
          </a:endParaRPr>
        </a:p>
      </dgm:t>
    </dgm:pt>
    <dgm:pt modelId="{0EDF5161-F430-4891-A4CD-339DC8260501}" type="parTrans" cxnId="{02357999-C16C-4C40-BA11-FD7F0AF5D7C6}">
      <dgm:prSet/>
      <dgm:spPr/>
    </dgm:pt>
    <dgm:pt modelId="{B7D08CC6-4F1F-42C6-9192-26A6B64A9722}" type="sibTrans" cxnId="{02357999-C16C-4C40-BA11-FD7F0AF5D7C6}">
      <dgm:prSet/>
      <dgm:spPr/>
    </dgm:pt>
    <dgm:pt modelId="{A958737C-FD90-432D-BBDB-006F6CAC5185}">
      <dgm:prSet phldr="0"/>
      <dgm:spPr/>
      <dgm:t>
        <a:bodyPr/>
        <a:lstStyle/>
        <a:p>
          <a:endParaRPr lang="en-US" dirty="0">
            <a:latin typeface="Century Gothic" panose="020B0502020202020204"/>
          </a:endParaRPr>
        </a:p>
      </dgm:t>
    </dgm:pt>
    <dgm:pt modelId="{DC21B99A-7B20-4D40-B033-DC4F468B8A81}" type="parTrans" cxnId="{575C9725-76AB-44BF-9E4E-2D34030B4D2D}">
      <dgm:prSet/>
      <dgm:spPr/>
    </dgm:pt>
    <dgm:pt modelId="{9F8D09EE-EAB7-44C4-8574-FE65B13B5FEE}" type="sibTrans" cxnId="{575C9725-76AB-44BF-9E4E-2D34030B4D2D}">
      <dgm:prSet/>
      <dgm:spPr/>
    </dgm:pt>
    <dgm:pt modelId="{6DD3918D-1224-49AE-8680-EAAED1102828}">
      <dgm:prSet phldr="0"/>
      <dgm:spPr/>
      <dgm:t>
        <a:bodyPr/>
        <a:lstStyle/>
        <a:p>
          <a:pPr algn="l"/>
          <a:endParaRPr lang="en-US" dirty="0">
            <a:latin typeface="Century Gothic" panose="020B0502020202020204"/>
          </a:endParaRPr>
        </a:p>
      </dgm:t>
    </dgm:pt>
    <dgm:pt modelId="{51C6D06C-078C-41D0-AFB7-DE7F0B669340}" type="parTrans" cxnId="{BC6B932D-8E97-4AAB-9599-E8A9795BC6CF}">
      <dgm:prSet/>
      <dgm:spPr/>
    </dgm:pt>
    <dgm:pt modelId="{FC60CF22-7894-471E-8727-0A1F0B2EB2AE}" type="sibTrans" cxnId="{BC6B932D-8E97-4AAB-9599-E8A9795BC6CF}">
      <dgm:prSet/>
      <dgm:spPr/>
    </dgm:pt>
    <dgm:pt modelId="{C6D274E4-5097-4850-9E43-8BEC89104401}" type="pres">
      <dgm:prSet presAssocID="{0C8A27E1-9C54-427D-8C0E-5559B1022B4D}" presName="Name0" presStyleCnt="0">
        <dgm:presLayoutVars>
          <dgm:dir/>
          <dgm:animLvl val="lvl"/>
          <dgm:resizeHandles val="exact"/>
        </dgm:presLayoutVars>
      </dgm:prSet>
      <dgm:spPr/>
    </dgm:pt>
    <dgm:pt modelId="{0840954E-02E7-47D2-861B-35325329A910}" type="pres">
      <dgm:prSet presAssocID="{A6465660-4BE8-450E-9A44-2E4EED475D93}" presName="composite" presStyleCnt="0"/>
      <dgm:spPr/>
    </dgm:pt>
    <dgm:pt modelId="{65786C2E-E836-49EE-A067-EE589765A327}" type="pres">
      <dgm:prSet presAssocID="{A6465660-4BE8-450E-9A44-2E4EED475D93}" presName="parTx" presStyleLbl="alignNode1" presStyleIdx="0" presStyleCnt="3">
        <dgm:presLayoutVars>
          <dgm:chMax val="0"/>
          <dgm:chPref val="0"/>
          <dgm:bulletEnabled val="1"/>
        </dgm:presLayoutVars>
      </dgm:prSet>
      <dgm:spPr/>
    </dgm:pt>
    <dgm:pt modelId="{AF5C6E2E-0AFA-4A23-9D94-4D97987B24C9}" type="pres">
      <dgm:prSet presAssocID="{A6465660-4BE8-450E-9A44-2E4EED475D93}" presName="desTx" presStyleLbl="alignAccFollowNode1" presStyleIdx="0" presStyleCnt="3">
        <dgm:presLayoutVars>
          <dgm:bulletEnabled val="1"/>
        </dgm:presLayoutVars>
      </dgm:prSet>
      <dgm:spPr/>
    </dgm:pt>
    <dgm:pt modelId="{31701D6C-C987-4076-BCCE-9F72064F0542}" type="pres">
      <dgm:prSet presAssocID="{ECFC1B44-B45B-4DF3-9EE9-D4D4FF06610D}" presName="space" presStyleCnt="0"/>
      <dgm:spPr/>
    </dgm:pt>
    <dgm:pt modelId="{3AC69CE1-7F90-4F50-9585-F8D775971E06}" type="pres">
      <dgm:prSet presAssocID="{2961EC4A-E298-47D6-83C2-349C5D07A4D8}" presName="composite" presStyleCnt="0"/>
      <dgm:spPr/>
    </dgm:pt>
    <dgm:pt modelId="{DAC685F4-0260-4ACD-9130-0FC2EE5B71EF}" type="pres">
      <dgm:prSet presAssocID="{2961EC4A-E298-47D6-83C2-349C5D07A4D8}" presName="parTx" presStyleLbl="alignNode1" presStyleIdx="1" presStyleCnt="3">
        <dgm:presLayoutVars>
          <dgm:chMax val="0"/>
          <dgm:chPref val="0"/>
          <dgm:bulletEnabled val="1"/>
        </dgm:presLayoutVars>
      </dgm:prSet>
      <dgm:spPr/>
    </dgm:pt>
    <dgm:pt modelId="{4CAF8903-2711-44A2-B6AE-404429BF582F}" type="pres">
      <dgm:prSet presAssocID="{2961EC4A-E298-47D6-83C2-349C5D07A4D8}" presName="desTx" presStyleLbl="alignAccFollowNode1" presStyleIdx="1" presStyleCnt="3">
        <dgm:presLayoutVars>
          <dgm:bulletEnabled val="1"/>
        </dgm:presLayoutVars>
      </dgm:prSet>
      <dgm:spPr/>
    </dgm:pt>
    <dgm:pt modelId="{579E9914-FDD2-4977-8582-011D09DB7A29}" type="pres">
      <dgm:prSet presAssocID="{1D998740-9F64-4F14-9A1C-3936C2DF7882}" presName="space" presStyleCnt="0"/>
      <dgm:spPr/>
    </dgm:pt>
    <dgm:pt modelId="{C55D9AC1-5E5D-47F4-B936-0F26269F4FD1}" type="pres">
      <dgm:prSet presAssocID="{397CD3EE-979C-4F74-BB15-CA5702022E3E}" presName="composite" presStyleCnt="0"/>
      <dgm:spPr/>
    </dgm:pt>
    <dgm:pt modelId="{ABE6BE39-2B30-4113-B65F-79B16B764C1D}" type="pres">
      <dgm:prSet presAssocID="{397CD3EE-979C-4F74-BB15-CA5702022E3E}" presName="parTx" presStyleLbl="alignNode1" presStyleIdx="2" presStyleCnt="3">
        <dgm:presLayoutVars>
          <dgm:chMax val="0"/>
          <dgm:chPref val="0"/>
          <dgm:bulletEnabled val="1"/>
        </dgm:presLayoutVars>
      </dgm:prSet>
      <dgm:spPr/>
    </dgm:pt>
    <dgm:pt modelId="{482BAF34-7A0C-4FEB-A39E-147228D7ED99}" type="pres">
      <dgm:prSet presAssocID="{397CD3EE-979C-4F74-BB15-CA5702022E3E}" presName="desTx" presStyleLbl="alignAccFollowNode1" presStyleIdx="2" presStyleCnt="3">
        <dgm:presLayoutVars>
          <dgm:bulletEnabled val="1"/>
        </dgm:presLayoutVars>
      </dgm:prSet>
      <dgm:spPr/>
    </dgm:pt>
  </dgm:ptLst>
  <dgm:cxnLst>
    <dgm:cxn modelId="{00E4E505-0504-4EA3-BEBD-C4B78AB198B7}" type="presOf" srcId="{397CD3EE-979C-4F74-BB15-CA5702022E3E}" destId="{ABE6BE39-2B30-4113-B65F-79B16B764C1D}" srcOrd="0" destOrd="0" presId="urn:microsoft.com/office/officeart/2005/8/layout/hList1"/>
    <dgm:cxn modelId="{08F8A50C-321E-4753-80E4-AD90B164347B}" type="presOf" srcId="{2961EC4A-E298-47D6-83C2-349C5D07A4D8}" destId="{DAC685F4-0260-4ACD-9130-0FC2EE5B71EF}" srcOrd="0" destOrd="0" presId="urn:microsoft.com/office/officeart/2005/8/layout/hList1"/>
    <dgm:cxn modelId="{F1BF1B0F-D307-47C4-AA96-7B922515AF24}" type="presOf" srcId="{2A527E5F-352C-45D1-8CEE-7AE0411EAD32}" destId="{AF5C6E2E-0AFA-4A23-9D94-4D97987B24C9}" srcOrd="0" destOrd="1" presId="urn:microsoft.com/office/officeart/2005/8/layout/hList1"/>
    <dgm:cxn modelId="{E5DD9010-BEE9-4E13-91D5-6607766DE705}" type="presOf" srcId="{A6465660-4BE8-450E-9A44-2E4EED475D93}" destId="{65786C2E-E836-49EE-A067-EE589765A327}" srcOrd="0" destOrd="0" presId="urn:microsoft.com/office/officeart/2005/8/layout/hList1"/>
    <dgm:cxn modelId="{32A4E917-9315-469D-8F38-EB09F213FC7D}" type="presOf" srcId="{6DD3918D-1224-49AE-8680-EAAED1102828}" destId="{482BAF34-7A0C-4FEB-A39E-147228D7ED99}" srcOrd="0" destOrd="1" presId="urn:microsoft.com/office/officeart/2005/8/layout/hList1"/>
    <dgm:cxn modelId="{575C9725-76AB-44BF-9E4E-2D34030B4D2D}" srcId="{2961EC4A-E298-47D6-83C2-349C5D07A4D8}" destId="{A958737C-FD90-432D-BBDB-006F6CAC5185}" srcOrd="1" destOrd="0" parTransId="{DC21B99A-7B20-4D40-B033-DC4F468B8A81}" sibTransId="{9F8D09EE-EAB7-44C4-8574-FE65B13B5FEE}"/>
    <dgm:cxn modelId="{BC6B932D-8E97-4AAB-9599-E8A9795BC6CF}" srcId="{397CD3EE-979C-4F74-BB15-CA5702022E3E}" destId="{6DD3918D-1224-49AE-8680-EAAED1102828}" srcOrd="1" destOrd="0" parTransId="{51C6D06C-078C-41D0-AFB7-DE7F0B669340}" sibTransId="{FC60CF22-7894-471E-8727-0A1F0B2EB2AE}"/>
    <dgm:cxn modelId="{8EF3FB36-1641-42D0-92CF-1CF6F1942EEA}" type="presOf" srcId="{027C0965-8927-485F-BB06-EE9F1CD0BCD8}" destId="{482BAF34-7A0C-4FEB-A39E-147228D7ED99}" srcOrd="0" destOrd="2" presId="urn:microsoft.com/office/officeart/2005/8/layout/hList1"/>
    <dgm:cxn modelId="{DDB68E40-75D4-4C23-AC52-5E012AC2CEC4}" type="presOf" srcId="{2D243CFA-2202-4189-A0DB-F56C18DE91D5}" destId="{AF5C6E2E-0AFA-4A23-9D94-4D97987B24C9}" srcOrd="0" destOrd="0" presId="urn:microsoft.com/office/officeart/2005/8/layout/hList1"/>
    <dgm:cxn modelId="{27A0B543-8A56-449E-8C75-06CD0FD75CCE}" srcId="{A6465660-4BE8-450E-9A44-2E4EED475D93}" destId="{2A527E5F-352C-45D1-8CEE-7AE0411EAD32}" srcOrd="1" destOrd="0" parTransId="{24E4A7EE-2929-414C-9399-18E1AC3D1B54}" sibTransId="{F2995C3B-617E-445B-A250-B6217DDC7ED8}"/>
    <dgm:cxn modelId="{32F2D863-207C-496B-8DB0-C56E88B78A93}" type="presOf" srcId="{795BAE01-F1E0-4D69-8F5C-9678867CDD2E}" destId="{4CAF8903-2711-44A2-B6AE-404429BF582F}" srcOrd="0" destOrd="0" presId="urn:microsoft.com/office/officeart/2005/8/layout/hList1"/>
    <dgm:cxn modelId="{7F7DF043-D39E-46A9-B48C-9AF69CC3DA8E}" srcId="{0C8A27E1-9C54-427D-8C0E-5559B1022B4D}" destId="{397CD3EE-979C-4F74-BB15-CA5702022E3E}" srcOrd="2" destOrd="0" parTransId="{974C3A42-F510-4BA7-BF76-A89650DB42FE}" sibTransId="{FDC9F3B6-3CDE-4137-84B5-6B04D0FB3F6C}"/>
    <dgm:cxn modelId="{3A744346-33DA-47BB-BE9F-B66FEFF617E2}" type="presOf" srcId="{13BB2B8F-FBF5-40CB-92AC-36DA6DF63577}" destId="{AF5C6E2E-0AFA-4A23-9D94-4D97987B24C9}" srcOrd="0" destOrd="2" presId="urn:microsoft.com/office/officeart/2005/8/layout/hList1"/>
    <dgm:cxn modelId="{A006F14C-C641-4192-B954-98E9CBF8CC21}" type="presOf" srcId="{4DC9FB20-F976-4D32-868E-BA3BD91A5B9F}" destId="{482BAF34-7A0C-4FEB-A39E-147228D7ED99}" srcOrd="0" destOrd="0" presId="urn:microsoft.com/office/officeart/2005/8/layout/hList1"/>
    <dgm:cxn modelId="{C6375250-6081-47CF-8EE4-ABA42303703B}" srcId="{397CD3EE-979C-4F74-BB15-CA5702022E3E}" destId="{027C0965-8927-485F-BB06-EE9F1CD0BCD8}" srcOrd="2" destOrd="0" parTransId="{8E79B969-EBE5-4ED0-9C78-950784D909F6}" sibTransId="{167F4626-5E15-42DE-8313-D56594364735}"/>
    <dgm:cxn modelId="{951E3585-C15D-4683-BA26-1B500FC65714}" type="presOf" srcId="{0C8A27E1-9C54-427D-8C0E-5559B1022B4D}" destId="{C6D274E4-5097-4850-9E43-8BEC89104401}" srcOrd="0" destOrd="0" presId="urn:microsoft.com/office/officeart/2005/8/layout/hList1"/>
    <dgm:cxn modelId="{ECAF2786-5E5F-40A7-A535-2B6DF61F5DA8}" type="presOf" srcId="{A958737C-FD90-432D-BBDB-006F6CAC5185}" destId="{4CAF8903-2711-44A2-B6AE-404429BF582F}" srcOrd="0" destOrd="1" presId="urn:microsoft.com/office/officeart/2005/8/layout/hList1"/>
    <dgm:cxn modelId="{02357999-C16C-4C40-BA11-FD7F0AF5D7C6}" srcId="{A6465660-4BE8-450E-9A44-2E4EED475D93}" destId="{13BB2B8F-FBF5-40CB-92AC-36DA6DF63577}" srcOrd="2" destOrd="0" parTransId="{0EDF5161-F430-4891-A4CD-339DC8260501}" sibTransId="{B7D08CC6-4F1F-42C6-9192-26A6B64A9722}"/>
    <dgm:cxn modelId="{90625CA3-0441-403A-AB0F-82AF433912BA}" type="presOf" srcId="{330110A9-E6CD-46CF-9210-E6D5CE341313}" destId="{4CAF8903-2711-44A2-B6AE-404429BF582F}" srcOrd="0" destOrd="2" presId="urn:microsoft.com/office/officeart/2005/8/layout/hList1"/>
    <dgm:cxn modelId="{F34AA9B7-C917-405D-969C-67D5E7813103}" srcId="{397CD3EE-979C-4F74-BB15-CA5702022E3E}" destId="{4DC9FB20-F976-4D32-868E-BA3BD91A5B9F}" srcOrd="0" destOrd="0" parTransId="{047C7E69-C9B1-4B14-99A4-C443FA7064FF}" sibTransId="{86984B97-CF4F-4BA7-9E38-26BB5C289A51}"/>
    <dgm:cxn modelId="{606554B9-77D7-4125-A6F3-D0E2D2FFF4DC}" srcId="{A6465660-4BE8-450E-9A44-2E4EED475D93}" destId="{329B28FC-627D-4810-8D89-558A73182DE0}" srcOrd="3" destOrd="0" parTransId="{B140D3CB-9CCB-442A-AD72-39917CD4983D}" sibTransId="{5CDD28F6-2901-42CE-848E-8C3B72D9CD67}"/>
    <dgm:cxn modelId="{9737D8B9-5D73-428B-8F24-FB8E71FC099A}" type="presOf" srcId="{329B28FC-627D-4810-8D89-558A73182DE0}" destId="{AF5C6E2E-0AFA-4A23-9D94-4D97987B24C9}" srcOrd="0" destOrd="3" presId="urn:microsoft.com/office/officeart/2005/8/layout/hList1"/>
    <dgm:cxn modelId="{EF53A0BA-D52F-42E5-BAF1-5B77583DCFCB}" srcId="{0C8A27E1-9C54-427D-8C0E-5559B1022B4D}" destId="{2961EC4A-E298-47D6-83C2-349C5D07A4D8}" srcOrd="1" destOrd="0" parTransId="{C14715F9-03D0-40BD-8C9F-79FE421CEA87}" sibTransId="{1D998740-9F64-4F14-9A1C-3936C2DF7882}"/>
    <dgm:cxn modelId="{B2C574BB-E051-4549-9A2D-2410D57F6D48}" srcId="{2961EC4A-E298-47D6-83C2-349C5D07A4D8}" destId="{330110A9-E6CD-46CF-9210-E6D5CE341313}" srcOrd="2" destOrd="0" parTransId="{69DA6A60-0D9B-4B0C-BAC1-D168F589D740}" sibTransId="{C42EE18C-E7FE-4458-9046-B6DB0291E0EA}"/>
    <dgm:cxn modelId="{2A4B8FC0-0210-4786-BAD8-A7B9D4D31BF2}" srcId="{0C8A27E1-9C54-427D-8C0E-5559B1022B4D}" destId="{A6465660-4BE8-450E-9A44-2E4EED475D93}" srcOrd="0" destOrd="0" parTransId="{F5D91CD8-0C21-4762-88EC-8EA6CA5AEFFB}" sibTransId="{ECFC1B44-B45B-4DF3-9EE9-D4D4FF06610D}"/>
    <dgm:cxn modelId="{F6E650E4-718F-4C5C-8761-E8793A7E9401}" srcId="{2961EC4A-E298-47D6-83C2-349C5D07A4D8}" destId="{795BAE01-F1E0-4D69-8F5C-9678867CDD2E}" srcOrd="0" destOrd="0" parTransId="{8FE19E55-2209-4F0A-80D4-DDB7FB0029A4}" sibTransId="{D9DBF2CD-DDF0-4755-96AE-39031E1063C0}"/>
    <dgm:cxn modelId="{31D292EA-D762-48CB-90C6-5E346CB89BCE}" srcId="{A6465660-4BE8-450E-9A44-2E4EED475D93}" destId="{2D243CFA-2202-4189-A0DB-F56C18DE91D5}" srcOrd="0" destOrd="0" parTransId="{5C9EF744-04C3-4072-95AA-E6D1A76555F4}" sibTransId="{0BE7FD61-958C-430B-B962-65CB18F7D90D}"/>
    <dgm:cxn modelId="{264CAD6E-9911-4C92-AE08-E026EF9476B6}" type="presParOf" srcId="{C6D274E4-5097-4850-9E43-8BEC89104401}" destId="{0840954E-02E7-47D2-861B-35325329A910}" srcOrd="0" destOrd="0" presId="urn:microsoft.com/office/officeart/2005/8/layout/hList1"/>
    <dgm:cxn modelId="{A6246F56-7C09-4921-9F8D-168A738BD047}" type="presParOf" srcId="{0840954E-02E7-47D2-861B-35325329A910}" destId="{65786C2E-E836-49EE-A067-EE589765A327}" srcOrd="0" destOrd="0" presId="urn:microsoft.com/office/officeart/2005/8/layout/hList1"/>
    <dgm:cxn modelId="{14436186-7ACD-433C-ABC2-5BAA37ACDA35}" type="presParOf" srcId="{0840954E-02E7-47D2-861B-35325329A910}" destId="{AF5C6E2E-0AFA-4A23-9D94-4D97987B24C9}" srcOrd="1" destOrd="0" presId="urn:microsoft.com/office/officeart/2005/8/layout/hList1"/>
    <dgm:cxn modelId="{751F6760-2EF7-48C5-8BE7-63A5BB15F906}" type="presParOf" srcId="{C6D274E4-5097-4850-9E43-8BEC89104401}" destId="{31701D6C-C987-4076-BCCE-9F72064F0542}" srcOrd="1" destOrd="0" presId="urn:microsoft.com/office/officeart/2005/8/layout/hList1"/>
    <dgm:cxn modelId="{2AF6DE3C-E570-4A60-A04C-F9C3B18DF282}" type="presParOf" srcId="{C6D274E4-5097-4850-9E43-8BEC89104401}" destId="{3AC69CE1-7F90-4F50-9585-F8D775971E06}" srcOrd="2" destOrd="0" presId="urn:microsoft.com/office/officeart/2005/8/layout/hList1"/>
    <dgm:cxn modelId="{D236D9F5-FD15-4C9C-8522-954C1B2482FB}" type="presParOf" srcId="{3AC69CE1-7F90-4F50-9585-F8D775971E06}" destId="{DAC685F4-0260-4ACD-9130-0FC2EE5B71EF}" srcOrd="0" destOrd="0" presId="urn:microsoft.com/office/officeart/2005/8/layout/hList1"/>
    <dgm:cxn modelId="{DD446C2F-1B2C-4A76-822A-46B8BCE35907}" type="presParOf" srcId="{3AC69CE1-7F90-4F50-9585-F8D775971E06}" destId="{4CAF8903-2711-44A2-B6AE-404429BF582F}" srcOrd="1" destOrd="0" presId="urn:microsoft.com/office/officeart/2005/8/layout/hList1"/>
    <dgm:cxn modelId="{D79E40A3-A938-4A1E-8605-563D0446368B}" type="presParOf" srcId="{C6D274E4-5097-4850-9E43-8BEC89104401}" destId="{579E9914-FDD2-4977-8582-011D09DB7A29}" srcOrd="3" destOrd="0" presId="urn:microsoft.com/office/officeart/2005/8/layout/hList1"/>
    <dgm:cxn modelId="{D2F9D9BF-683F-4137-B4E5-82CB8BF6D822}" type="presParOf" srcId="{C6D274E4-5097-4850-9E43-8BEC89104401}" destId="{C55D9AC1-5E5D-47F4-B936-0F26269F4FD1}" srcOrd="4" destOrd="0" presId="urn:microsoft.com/office/officeart/2005/8/layout/hList1"/>
    <dgm:cxn modelId="{915635D7-8CE4-4D30-B4EE-671B687ED01E}" type="presParOf" srcId="{C55D9AC1-5E5D-47F4-B936-0F26269F4FD1}" destId="{ABE6BE39-2B30-4113-B65F-79B16B764C1D}" srcOrd="0" destOrd="0" presId="urn:microsoft.com/office/officeart/2005/8/layout/hList1"/>
    <dgm:cxn modelId="{42E6D48E-5A99-45E2-A995-6A0BDD26E043}" type="presParOf" srcId="{C55D9AC1-5E5D-47F4-B936-0F26269F4FD1}" destId="{482BAF34-7A0C-4FEB-A39E-147228D7ED99}" srcOrd="1" destOrd="0" presId="urn:microsoft.com/office/officeart/2005/8/layout/hList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786C2E-E836-49EE-A067-EE589765A327}">
      <dsp:nvSpPr>
        <dsp:cNvPr id="0" name=""/>
        <dsp:cNvSpPr/>
      </dsp:nvSpPr>
      <dsp:spPr>
        <a:xfrm>
          <a:off x="3505" y="185421"/>
          <a:ext cx="3418311" cy="700973"/>
        </a:xfrm>
        <a:prstGeom prst="rect">
          <a:avLst/>
        </a:prstGeom>
        <a:solidFill>
          <a:schemeClr val="accent4">
            <a:hueOff val="0"/>
            <a:satOff val="0"/>
            <a:lumOff val="0"/>
            <a:alphaOff val="0"/>
          </a:schemeClr>
        </a:solidFill>
        <a:ln w="19050"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rtl="0">
            <a:lnSpc>
              <a:spcPct val="90000"/>
            </a:lnSpc>
            <a:spcBef>
              <a:spcPct val="0"/>
            </a:spcBef>
            <a:spcAft>
              <a:spcPct val="35000"/>
            </a:spcAft>
            <a:buNone/>
          </a:pPr>
          <a:r>
            <a:rPr lang="en-US" sz="1900" b="1" kern="1200" dirty="0">
              <a:latin typeface="Century Gothic" panose="020B0502020202020204"/>
            </a:rPr>
            <a:t>   Environmental Crises and Wastewater:</a:t>
          </a:r>
          <a:endParaRPr lang="en-US" sz="1900" kern="1200" dirty="0">
            <a:latin typeface="Century Gothic" panose="020B0502020202020204"/>
          </a:endParaRPr>
        </a:p>
      </dsp:txBody>
      <dsp:txXfrm>
        <a:off x="3505" y="185421"/>
        <a:ext cx="3418311" cy="700973"/>
      </dsp:txXfrm>
    </dsp:sp>
    <dsp:sp modelId="{AF5C6E2E-0AFA-4A23-9D94-4D97987B24C9}">
      <dsp:nvSpPr>
        <dsp:cNvPr id="0" name=""/>
        <dsp:cNvSpPr/>
      </dsp:nvSpPr>
      <dsp:spPr>
        <a:xfrm>
          <a:off x="3505" y="886395"/>
          <a:ext cx="3418311" cy="2972835"/>
        </a:xfrm>
        <a:prstGeom prst="rect">
          <a:avLst/>
        </a:prstGeom>
        <a:solidFill>
          <a:schemeClr val="accent4">
            <a:alpha val="90000"/>
            <a:tint val="40000"/>
            <a:hueOff val="0"/>
            <a:satOff val="0"/>
            <a:lumOff val="0"/>
            <a:alphaOff val="0"/>
          </a:schemeClr>
        </a:solidFill>
        <a:ln w="19050" cap="rnd"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rtl="0">
            <a:lnSpc>
              <a:spcPct val="90000"/>
            </a:lnSpc>
            <a:spcBef>
              <a:spcPct val="0"/>
            </a:spcBef>
            <a:spcAft>
              <a:spcPct val="15000"/>
            </a:spcAft>
            <a:buChar char="•"/>
          </a:pPr>
          <a:r>
            <a:rPr lang="en-US" sz="1900" kern="1200" dirty="0">
              <a:solidFill>
                <a:srgbClr val="374151"/>
              </a:solidFill>
            </a:rPr>
            <a:t>Irreparable environmental crises are plaguing the world.</a:t>
          </a:r>
          <a:endParaRPr lang="en-US" sz="1900" kern="1200" dirty="0"/>
        </a:p>
        <a:p>
          <a:pPr marL="171450" lvl="1" indent="-171450" algn="l" defTabSz="844550">
            <a:lnSpc>
              <a:spcPct val="90000"/>
            </a:lnSpc>
            <a:spcBef>
              <a:spcPct val="0"/>
            </a:spcBef>
            <a:spcAft>
              <a:spcPct val="15000"/>
            </a:spcAft>
            <a:buChar char="•"/>
          </a:pPr>
          <a:endParaRPr lang="en-US" sz="1900" kern="1200" dirty="0">
            <a:latin typeface="Century Gothic" panose="020B0502020202020204"/>
          </a:endParaRPr>
        </a:p>
        <a:p>
          <a:pPr marL="171450" lvl="1" indent="-171450" algn="l" defTabSz="844550">
            <a:lnSpc>
              <a:spcPct val="90000"/>
            </a:lnSpc>
            <a:spcBef>
              <a:spcPct val="0"/>
            </a:spcBef>
            <a:spcAft>
              <a:spcPct val="15000"/>
            </a:spcAft>
            <a:buChar char="•"/>
          </a:pPr>
          <a:endParaRPr lang="en-US" sz="1900" kern="1200" dirty="0">
            <a:latin typeface="Century Gothic" panose="020B0502020202020204"/>
          </a:endParaRPr>
        </a:p>
        <a:p>
          <a:pPr marL="171450" lvl="1" indent="-171450" algn="l" defTabSz="844550" rtl="0">
            <a:lnSpc>
              <a:spcPct val="90000"/>
            </a:lnSpc>
            <a:spcBef>
              <a:spcPct val="0"/>
            </a:spcBef>
            <a:spcAft>
              <a:spcPct val="15000"/>
            </a:spcAft>
            <a:buChar char="•"/>
          </a:pPr>
          <a:r>
            <a:rPr lang="en-US" sz="1900" kern="1200" dirty="0">
              <a:solidFill>
                <a:srgbClr val="374151"/>
              </a:solidFill>
            </a:rPr>
            <a:t>Water resources are vast but scarce for human use; preventing pollution is vital for preserving available resources.</a:t>
          </a:r>
          <a:endParaRPr lang="en-US" sz="1900" kern="1200" dirty="0">
            <a:latin typeface="Century Gothic" panose="020B0502020202020204"/>
          </a:endParaRPr>
        </a:p>
      </dsp:txBody>
      <dsp:txXfrm>
        <a:off x="3505" y="886395"/>
        <a:ext cx="3418311" cy="2972835"/>
      </dsp:txXfrm>
    </dsp:sp>
    <dsp:sp modelId="{DAC685F4-0260-4ACD-9130-0FC2EE5B71EF}">
      <dsp:nvSpPr>
        <dsp:cNvPr id="0" name=""/>
        <dsp:cNvSpPr/>
      </dsp:nvSpPr>
      <dsp:spPr>
        <a:xfrm>
          <a:off x="3900381" y="185421"/>
          <a:ext cx="3418311" cy="700973"/>
        </a:xfrm>
        <a:prstGeom prst="rect">
          <a:avLst/>
        </a:prstGeom>
        <a:solidFill>
          <a:schemeClr val="accent4">
            <a:hueOff val="0"/>
            <a:satOff val="0"/>
            <a:lumOff val="0"/>
            <a:alphaOff val="0"/>
          </a:schemeClr>
        </a:solidFill>
        <a:ln w="19050"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rtl="0">
            <a:lnSpc>
              <a:spcPct val="90000"/>
            </a:lnSpc>
            <a:spcBef>
              <a:spcPct val="0"/>
            </a:spcBef>
            <a:spcAft>
              <a:spcPct val="35000"/>
            </a:spcAft>
            <a:buNone/>
          </a:pPr>
          <a:r>
            <a:rPr lang="en-US" sz="1900" b="1" kern="1200" dirty="0">
              <a:latin typeface="Century Gothic" panose="020B0502020202020204"/>
            </a:rPr>
            <a:t>Effects on Children and Growth:</a:t>
          </a:r>
          <a:endParaRPr lang="en-US" sz="1900" kern="1200" dirty="0"/>
        </a:p>
      </dsp:txBody>
      <dsp:txXfrm>
        <a:off x="3900381" y="185421"/>
        <a:ext cx="3418311" cy="700973"/>
      </dsp:txXfrm>
    </dsp:sp>
    <dsp:sp modelId="{4CAF8903-2711-44A2-B6AE-404429BF582F}">
      <dsp:nvSpPr>
        <dsp:cNvPr id="0" name=""/>
        <dsp:cNvSpPr/>
      </dsp:nvSpPr>
      <dsp:spPr>
        <a:xfrm>
          <a:off x="3900381" y="886395"/>
          <a:ext cx="3418311" cy="2972835"/>
        </a:xfrm>
        <a:prstGeom prst="rect">
          <a:avLst/>
        </a:prstGeom>
        <a:solidFill>
          <a:schemeClr val="accent4">
            <a:alpha val="90000"/>
            <a:tint val="40000"/>
            <a:hueOff val="0"/>
            <a:satOff val="0"/>
            <a:lumOff val="0"/>
            <a:alphaOff val="0"/>
          </a:schemeClr>
        </a:solidFill>
        <a:ln w="19050" cap="rnd"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rtl="0">
            <a:lnSpc>
              <a:spcPct val="90000"/>
            </a:lnSpc>
            <a:spcBef>
              <a:spcPct val="0"/>
            </a:spcBef>
            <a:spcAft>
              <a:spcPct val="15000"/>
            </a:spcAft>
            <a:buChar char="•"/>
          </a:pPr>
          <a:r>
            <a:rPr lang="en-US" sz="1900" kern="1200" dirty="0">
              <a:solidFill>
                <a:srgbClr val="374151"/>
              </a:solidFill>
            </a:rPr>
            <a:t>Heavy metal poisoning has severe effects on growth and development, especially in children.</a:t>
          </a:r>
          <a:endParaRPr lang="en-US" sz="1900" kern="1200" dirty="0"/>
        </a:p>
        <a:p>
          <a:pPr marL="171450" lvl="1" indent="-171450" algn="l" defTabSz="844550">
            <a:lnSpc>
              <a:spcPct val="90000"/>
            </a:lnSpc>
            <a:spcBef>
              <a:spcPct val="0"/>
            </a:spcBef>
            <a:spcAft>
              <a:spcPct val="15000"/>
            </a:spcAft>
            <a:buChar char="•"/>
          </a:pPr>
          <a:endParaRPr lang="en-US" sz="1900" kern="1200" dirty="0">
            <a:latin typeface="Century Gothic" panose="020B0502020202020204"/>
          </a:endParaRPr>
        </a:p>
        <a:p>
          <a:pPr marL="171450" lvl="1" indent="-171450" algn="l" defTabSz="844550" rtl="0">
            <a:lnSpc>
              <a:spcPct val="90000"/>
            </a:lnSpc>
            <a:spcBef>
              <a:spcPct val="0"/>
            </a:spcBef>
            <a:spcAft>
              <a:spcPct val="15000"/>
            </a:spcAft>
            <a:buChar char="•"/>
          </a:pPr>
          <a:r>
            <a:rPr lang="en-US" sz="1900" kern="1200" dirty="0">
              <a:solidFill>
                <a:srgbClr val="374151"/>
              </a:solidFill>
            </a:rPr>
            <a:t>Children are more vulnerable to heavy metal exposure through food and water.</a:t>
          </a:r>
          <a:endParaRPr lang="en-US" sz="1900" kern="1200" dirty="0"/>
        </a:p>
      </dsp:txBody>
      <dsp:txXfrm>
        <a:off x="3900381" y="886395"/>
        <a:ext cx="3418311" cy="2972835"/>
      </dsp:txXfrm>
    </dsp:sp>
    <dsp:sp modelId="{ABE6BE39-2B30-4113-B65F-79B16B764C1D}">
      <dsp:nvSpPr>
        <dsp:cNvPr id="0" name=""/>
        <dsp:cNvSpPr/>
      </dsp:nvSpPr>
      <dsp:spPr>
        <a:xfrm>
          <a:off x="7797257" y="185421"/>
          <a:ext cx="3418311" cy="700973"/>
        </a:xfrm>
        <a:prstGeom prst="rect">
          <a:avLst/>
        </a:prstGeom>
        <a:solidFill>
          <a:schemeClr val="accent4">
            <a:hueOff val="0"/>
            <a:satOff val="0"/>
            <a:lumOff val="0"/>
            <a:alphaOff val="0"/>
          </a:schemeClr>
        </a:solidFill>
        <a:ln w="19050"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rtl="0">
            <a:lnSpc>
              <a:spcPct val="90000"/>
            </a:lnSpc>
            <a:spcBef>
              <a:spcPct val="0"/>
            </a:spcBef>
            <a:spcAft>
              <a:spcPct val="35000"/>
            </a:spcAft>
            <a:buNone/>
          </a:pPr>
          <a:r>
            <a:rPr lang="en-US" sz="1900" b="1" kern="1200" dirty="0"/>
            <a:t>Adsorption as an Effective Separation Method:</a:t>
          </a:r>
          <a:endParaRPr lang="en-US" sz="1900" kern="1200" dirty="0"/>
        </a:p>
      </dsp:txBody>
      <dsp:txXfrm>
        <a:off x="7797257" y="185421"/>
        <a:ext cx="3418311" cy="700973"/>
      </dsp:txXfrm>
    </dsp:sp>
    <dsp:sp modelId="{482BAF34-7A0C-4FEB-A39E-147228D7ED99}">
      <dsp:nvSpPr>
        <dsp:cNvPr id="0" name=""/>
        <dsp:cNvSpPr/>
      </dsp:nvSpPr>
      <dsp:spPr>
        <a:xfrm>
          <a:off x="7797257" y="886395"/>
          <a:ext cx="3418311" cy="2972835"/>
        </a:xfrm>
        <a:prstGeom prst="rect">
          <a:avLst/>
        </a:prstGeom>
        <a:solidFill>
          <a:schemeClr val="accent4">
            <a:alpha val="90000"/>
            <a:tint val="40000"/>
            <a:hueOff val="0"/>
            <a:satOff val="0"/>
            <a:lumOff val="0"/>
            <a:alphaOff val="0"/>
          </a:schemeClr>
        </a:solidFill>
        <a:ln w="19050" cap="rnd" cmpd="sng"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rtl="0">
            <a:lnSpc>
              <a:spcPct val="90000"/>
            </a:lnSpc>
            <a:spcBef>
              <a:spcPct val="0"/>
            </a:spcBef>
            <a:spcAft>
              <a:spcPct val="15000"/>
            </a:spcAft>
            <a:buChar char="•"/>
          </a:pPr>
          <a:r>
            <a:rPr lang="en-US" sz="1900" kern="1200" dirty="0">
              <a:solidFill>
                <a:srgbClr val="374151"/>
              </a:solidFill>
            </a:rPr>
            <a:t>Adsorption is a highly effective method for removing heavy metals.</a:t>
          </a:r>
          <a:endParaRPr lang="en-US" sz="1900" kern="1200" dirty="0"/>
        </a:p>
        <a:p>
          <a:pPr marL="171450" lvl="1" indent="-171450" algn="l" defTabSz="844550">
            <a:lnSpc>
              <a:spcPct val="90000"/>
            </a:lnSpc>
            <a:spcBef>
              <a:spcPct val="0"/>
            </a:spcBef>
            <a:spcAft>
              <a:spcPct val="15000"/>
            </a:spcAft>
            <a:buChar char="•"/>
          </a:pPr>
          <a:endParaRPr lang="en-US" sz="1900" kern="1200" dirty="0">
            <a:latin typeface="Century Gothic" panose="020B0502020202020204"/>
          </a:endParaRPr>
        </a:p>
        <a:p>
          <a:pPr marL="171450" lvl="1" indent="-171450" algn="l" defTabSz="844550" rtl="0">
            <a:lnSpc>
              <a:spcPct val="90000"/>
            </a:lnSpc>
            <a:spcBef>
              <a:spcPct val="0"/>
            </a:spcBef>
            <a:spcAft>
              <a:spcPct val="15000"/>
            </a:spcAft>
            <a:buChar char="•"/>
          </a:pPr>
          <a:r>
            <a:rPr lang="en-US" sz="1900" kern="1200" dirty="0">
              <a:solidFill>
                <a:srgbClr val="374151"/>
              </a:solidFill>
            </a:rPr>
            <a:t>Molecular dynamics simulation is a cost-effective way to study different adsorbents' abilities to remove heavy metals.</a:t>
          </a:r>
          <a:endParaRPr lang="en-US" sz="1900" kern="1200" dirty="0"/>
        </a:p>
      </dsp:txBody>
      <dsp:txXfrm>
        <a:off x="7797257" y="886395"/>
        <a:ext cx="3418311" cy="2972835"/>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2.mp3>
</file>

<file path=ppt/media/media3.mp3>
</file>

<file path=ppt/media/media4.mp3>
</file>

<file path=ppt/media/media5.mp3>
</file>

<file path=ppt/media/media6.mp3>
</file>

<file path=ppt/media/media7.mp3>
</file>

<file path=ppt/media/media8.mp3>
</file>

<file path=ppt/media/media9.mp3>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dirty="0"/>
              <a:t>Click to edit Master title style</a:t>
            </a:r>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10/1/2023</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8097696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10/1/2023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72992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dirty="0"/>
              <a:t>Click to edit Master title style</a:t>
            </a:r>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10/1/2023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1790955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dirty="0"/>
              <a:t>Click to edit Master title style</a:t>
            </a:r>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10/1/2023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951551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10/1/2023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298527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dirty="0"/>
              <a:t>Click to edit Master title style</a:t>
            </a:r>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10/1/2023</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490321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dirty="0"/>
              <a:t>Click to edit Master title style</a:t>
            </a:r>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10/1/2023</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620055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dirty="0"/>
              <a:t>Click to edit Master title style</a:t>
            </a:r>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10/1/2023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487418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10/1/2023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85537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1154954" y="2603500"/>
            <a:ext cx="8825659" cy="341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9C9CA7B-DFD4-44B5-8C60-D14B8CD1FB59}" type="datetimeFigureOut">
              <a:rPr lang="en-US" dirty="0"/>
              <a:t>10/1/2023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784326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10/1/2023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75835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3BDB8791-F1B0-41E7-B7FD-A781E65C4266}" type="datetimeFigureOut">
              <a:rPr lang="en-US" dirty="0"/>
              <a:t>10/1/2023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119807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FDD63B2-E120-4ED8-B27B-C685F510A5FE}" type="datetimeFigureOut">
              <a:rPr lang="en-US" dirty="0"/>
              <a:t>10/1/2023</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95312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dirty="0"/>
              <a:t>Click to edit Master title style</a:t>
            </a:r>
          </a:p>
        </p:txBody>
      </p:sp>
      <p:sp>
        <p:nvSpPr>
          <p:cNvPr id="3" name="Date Placeholder 2"/>
          <p:cNvSpPr>
            <a:spLocks noGrp="1"/>
          </p:cNvSpPr>
          <p:nvPr>
            <p:ph type="dt" sz="half" idx="10"/>
          </p:nvPr>
        </p:nvSpPr>
        <p:spPr/>
        <p:txBody>
          <a:bodyPr/>
          <a:lstStyle/>
          <a:p>
            <a:fld id="{7AA18ACC-A947-437B-A130-35BD54FDF1E9}" type="datetimeFigureOut">
              <a:rPr lang="en-US" dirty="0"/>
              <a:t>10/1/2023</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37698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10/1/2023</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83223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10/1/2023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53087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10/1/2023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7513061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10/1/2023</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4219226482"/>
      </p:ext>
    </p:extLst>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 id="2147483851" r:id="rId12"/>
    <p:sldLayoutId id="2147483852" r:id="rId13"/>
    <p:sldLayoutId id="2147483853" r:id="rId14"/>
    <p:sldLayoutId id="2147483854" r:id="rId15"/>
    <p:sldLayoutId id="2147483855" r:id="rId16"/>
    <p:sldLayoutId id="2147483856"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5.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5.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5.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5.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p3"/><Relationship Id="rId1" Type="http://schemas.microsoft.com/office/2007/relationships/media" Target="../media/media14.mp3"/><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p3"/><Relationship Id="rId1" Type="http://schemas.microsoft.com/office/2007/relationships/media" Target="../media/media15.mp3"/><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p3"/><Relationship Id="rId1" Type="http://schemas.microsoft.com/office/2007/relationships/media" Target="../media/media16.mp3"/><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p3"/><Relationship Id="rId1" Type="http://schemas.microsoft.com/office/2007/relationships/media" Target="../media/media17.mp3"/><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5.png"/><Relationship Id="rId4" Type="http://schemas.openxmlformats.org/officeDocument/2006/relationships/image" Target="../media/image1.jpeg"/><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269110" y="4101241"/>
            <a:ext cx="4567650" cy="2213701"/>
          </a:xfrm>
        </p:spPr>
        <p:txBody>
          <a:bodyPr>
            <a:normAutofit/>
          </a:bodyPr>
          <a:lstStyle/>
          <a:p>
            <a:r>
              <a:rPr lang="en-US" dirty="0">
                <a:solidFill>
                  <a:schemeClr val="tx2">
                    <a:lumMod val="40000"/>
                    <a:lumOff val="60000"/>
                  </a:schemeClr>
                </a:solidFill>
              </a:rPr>
              <a:t>Presented  by:-</a:t>
            </a:r>
          </a:p>
        </p:txBody>
      </p:sp>
      <p:pic>
        <p:nvPicPr>
          <p:cNvPr id="20" name="Picture 19" descr="An abstract genetic concept">
            <a:extLst>
              <a:ext uri="{FF2B5EF4-FFF2-40B4-BE49-F238E27FC236}">
                <a16:creationId xmlns:a16="http://schemas.microsoft.com/office/drawing/2014/main" id="{F0708C18-E9C4-7D17-82EC-5F8451E302BF}"/>
              </a:ext>
            </a:extLst>
          </p:cNvPr>
          <p:cNvPicPr>
            <a:picLocks noChangeAspect="1"/>
          </p:cNvPicPr>
          <p:nvPr/>
        </p:nvPicPr>
        <p:blipFill rotWithShape="1">
          <a:blip r:embed="rId4"/>
          <a:srcRect l="19711" r="14935"/>
          <a:stretch/>
        </p:blipFill>
        <p:spPr>
          <a:xfrm>
            <a:off x="373842" y="447007"/>
            <a:ext cx="4164850" cy="5965668"/>
          </a:xfrm>
          <a:custGeom>
            <a:avLst/>
            <a:gdLst/>
            <a:ahLst/>
            <a:cxnLst/>
            <a:rect l="l" t="t" r="r" b="b"/>
            <a:pathLst>
              <a:path w="4481964" h="6858000">
                <a:moveTo>
                  <a:pt x="0" y="0"/>
                </a:moveTo>
                <a:lnTo>
                  <a:pt x="3137249" y="0"/>
                </a:lnTo>
                <a:lnTo>
                  <a:pt x="4480787" y="0"/>
                </a:lnTo>
                <a:lnTo>
                  <a:pt x="4455742" y="155676"/>
                </a:lnTo>
                <a:lnTo>
                  <a:pt x="4431873" y="310667"/>
                </a:lnTo>
                <a:lnTo>
                  <a:pt x="4408509" y="466344"/>
                </a:lnTo>
                <a:lnTo>
                  <a:pt x="4388506" y="622706"/>
                </a:lnTo>
                <a:lnTo>
                  <a:pt x="4368335" y="778383"/>
                </a:lnTo>
                <a:lnTo>
                  <a:pt x="4349509" y="934745"/>
                </a:lnTo>
                <a:lnTo>
                  <a:pt x="4333373" y="1089050"/>
                </a:lnTo>
                <a:lnTo>
                  <a:pt x="4318077" y="1245413"/>
                </a:lnTo>
                <a:lnTo>
                  <a:pt x="4304125" y="1401089"/>
                </a:lnTo>
                <a:lnTo>
                  <a:pt x="4292023" y="1554023"/>
                </a:lnTo>
                <a:lnTo>
                  <a:pt x="4279920" y="1709013"/>
                </a:lnTo>
                <a:lnTo>
                  <a:pt x="4269835" y="1861947"/>
                </a:lnTo>
                <a:lnTo>
                  <a:pt x="4261935" y="2014880"/>
                </a:lnTo>
                <a:lnTo>
                  <a:pt x="4253698" y="2167128"/>
                </a:lnTo>
                <a:lnTo>
                  <a:pt x="4246807" y="2318004"/>
                </a:lnTo>
                <a:lnTo>
                  <a:pt x="4241932" y="2467508"/>
                </a:lnTo>
                <a:lnTo>
                  <a:pt x="4237730" y="2617013"/>
                </a:lnTo>
                <a:lnTo>
                  <a:pt x="4233696" y="2765145"/>
                </a:lnTo>
                <a:lnTo>
                  <a:pt x="4231847" y="2911221"/>
                </a:lnTo>
                <a:lnTo>
                  <a:pt x="4229830" y="3057296"/>
                </a:lnTo>
                <a:lnTo>
                  <a:pt x="4228821" y="3201314"/>
                </a:lnTo>
                <a:lnTo>
                  <a:pt x="4229830" y="3343960"/>
                </a:lnTo>
                <a:lnTo>
                  <a:pt x="4229830" y="3485235"/>
                </a:lnTo>
                <a:lnTo>
                  <a:pt x="4231847" y="3625138"/>
                </a:lnTo>
                <a:lnTo>
                  <a:pt x="4234872" y="3762298"/>
                </a:lnTo>
                <a:lnTo>
                  <a:pt x="4237730" y="3898087"/>
                </a:lnTo>
                <a:lnTo>
                  <a:pt x="4240924" y="4031132"/>
                </a:lnTo>
                <a:lnTo>
                  <a:pt x="4245798" y="4163491"/>
                </a:lnTo>
                <a:lnTo>
                  <a:pt x="4251009" y="4293793"/>
                </a:lnTo>
                <a:lnTo>
                  <a:pt x="4255715" y="4421352"/>
                </a:lnTo>
                <a:lnTo>
                  <a:pt x="4268995" y="4670298"/>
                </a:lnTo>
                <a:lnTo>
                  <a:pt x="4283114" y="4908956"/>
                </a:lnTo>
                <a:lnTo>
                  <a:pt x="4297906" y="5138013"/>
                </a:lnTo>
                <a:lnTo>
                  <a:pt x="4314211" y="5354726"/>
                </a:lnTo>
                <a:lnTo>
                  <a:pt x="4331188" y="5561838"/>
                </a:lnTo>
                <a:lnTo>
                  <a:pt x="4349509" y="5753862"/>
                </a:lnTo>
                <a:lnTo>
                  <a:pt x="4367495" y="5934227"/>
                </a:lnTo>
                <a:lnTo>
                  <a:pt x="4385480" y="6100191"/>
                </a:lnTo>
                <a:lnTo>
                  <a:pt x="4402457" y="6252438"/>
                </a:lnTo>
                <a:lnTo>
                  <a:pt x="4418594" y="6387541"/>
                </a:lnTo>
                <a:lnTo>
                  <a:pt x="4433890" y="6509613"/>
                </a:lnTo>
                <a:lnTo>
                  <a:pt x="4446665" y="6612483"/>
                </a:lnTo>
                <a:lnTo>
                  <a:pt x="4458767" y="6698894"/>
                </a:lnTo>
                <a:lnTo>
                  <a:pt x="4476081" y="6817538"/>
                </a:lnTo>
                <a:lnTo>
                  <a:pt x="4481964" y="6858000"/>
                </a:lnTo>
                <a:lnTo>
                  <a:pt x="3577807" y="6858000"/>
                </a:lnTo>
                <a:lnTo>
                  <a:pt x="0" y="6858000"/>
                </a:lnTo>
                <a:close/>
              </a:path>
            </a:pathLst>
          </a:custGeom>
        </p:spPr>
      </p:pic>
      <p:pic>
        <p:nvPicPr>
          <p:cNvPr id="5" name="Picture 4" descr="A logo with a symbol in the middle&#10;&#10;Description automatically generated">
            <a:extLst>
              <a:ext uri="{FF2B5EF4-FFF2-40B4-BE49-F238E27FC236}">
                <a16:creationId xmlns:a16="http://schemas.microsoft.com/office/drawing/2014/main" id="{057FD9CB-E700-4B48-1037-DEFBA61493BD}"/>
              </a:ext>
            </a:extLst>
          </p:cNvPr>
          <p:cNvPicPr>
            <a:picLocks noChangeAspect="1"/>
          </p:cNvPicPr>
          <p:nvPr/>
        </p:nvPicPr>
        <p:blipFill>
          <a:blip r:embed="rId5"/>
          <a:stretch>
            <a:fillRect/>
          </a:stretch>
        </p:blipFill>
        <p:spPr>
          <a:xfrm>
            <a:off x="1222442" y="670217"/>
            <a:ext cx="1579347" cy="1551879"/>
          </a:xfrm>
          <a:prstGeom prst="rect">
            <a:avLst/>
          </a:prstGeom>
        </p:spPr>
      </p:pic>
      <p:sp>
        <p:nvSpPr>
          <p:cNvPr id="6" name="TextBox 5">
            <a:extLst>
              <a:ext uri="{FF2B5EF4-FFF2-40B4-BE49-F238E27FC236}">
                <a16:creationId xmlns:a16="http://schemas.microsoft.com/office/drawing/2014/main" id="{303C65D3-9519-ED79-9F3C-24FE836ECB66}"/>
              </a:ext>
            </a:extLst>
          </p:cNvPr>
          <p:cNvSpPr txBox="1"/>
          <p:nvPr/>
        </p:nvSpPr>
        <p:spPr>
          <a:xfrm>
            <a:off x="8371267" y="366242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58984C08-0A45-F25A-20E4-375B3C68B3EC}"/>
              </a:ext>
            </a:extLst>
          </p:cNvPr>
          <p:cNvSpPr txBox="1"/>
          <p:nvPr/>
        </p:nvSpPr>
        <p:spPr>
          <a:xfrm>
            <a:off x="5696218" y="4531753"/>
            <a:ext cx="3955960"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chemeClr val="bg1"/>
                </a:solidFill>
              </a:rPr>
              <a:t>Ravi Bhushan Pratap</a:t>
            </a:r>
          </a:p>
          <a:p>
            <a:r>
              <a:rPr lang="en-US" b="1" dirty="0">
                <a:solidFill>
                  <a:schemeClr val="bg1"/>
                </a:solidFill>
              </a:rPr>
              <a:t>Roll No.-210107070</a:t>
            </a:r>
          </a:p>
          <a:p>
            <a:r>
              <a:rPr lang="en-US" b="1" dirty="0">
                <a:solidFill>
                  <a:schemeClr val="bg1"/>
                </a:solidFill>
              </a:rPr>
              <a:t>Group No.- 28</a:t>
            </a:r>
          </a:p>
          <a:p>
            <a:endParaRPr lang="en-US" dirty="0">
              <a:solidFill>
                <a:srgbClr val="FFFFFF"/>
              </a:solidFill>
            </a:endParaRPr>
          </a:p>
          <a:p>
            <a:endParaRPr lang="en-US" b="1" dirty="0"/>
          </a:p>
          <a:p>
            <a:endParaRPr lang="en-US" b="1" dirty="0"/>
          </a:p>
        </p:txBody>
      </p:sp>
      <p:pic>
        <p:nvPicPr>
          <p:cNvPr id="14" name="Picture 13" descr="A close-up of a newspaper&#10;&#10;Description automatically generated">
            <a:extLst>
              <a:ext uri="{FF2B5EF4-FFF2-40B4-BE49-F238E27FC236}">
                <a16:creationId xmlns:a16="http://schemas.microsoft.com/office/drawing/2014/main" id="{CBA0F52B-E646-EB8D-B990-E59A7977C028}"/>
              </a:ext>
            </a:extLst>
          </p:cNvPr>
          <p:cNvPicPr>
            <a:picLocks noChangeAspect="1"/>
          </p:cNvPicPr>
          <p:nvPr/>
        </p:nvPicPr>
        <p:blipFill>
          <a:blip r:embed="rId6"/>
          <a:stretch>
            <a:fillRect/>
          </a:stretch>
        </p:blipFill>
        <p:spPr>
          <a:xfrm>
            <a:off x="900601" y="2437312"/>
            <a:ext cx="2850524" cy="3602294"/>
          </a:xfrm>
          <a:prstGeom prst="rect">
            <a:avLst/>
          </a:prstGeom>
        </p:spPr>
      </p:pic>
      <p:sp>
        <p:nvSpPr>
          <p:cNvPr id="18" name="TextBox 17">
            <a:extLst>
              <a:ext uri="{FF2B5EF4-FFF2-40B4-BE49-F238E27FC236}">
                <a16:creationId xmlns:a16="http://schemas.microsoft.com/office/drawing/2014/main" id="{2FA44734-A650-3341-4ED2-8A378B35EEC4}"/>
              </a:ext>
            </a:extLst>
          </p:cNvPr>
          <p:cNvSpPr txBox="1"/>
          <p:nvPr/>
        </p:nvSpPr>
        <p:spPr>
          <a:xfrm>
            <a:off x="8658358" y="585183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13,Sep,2023</a:t>
            </a:r>
          </a:p>
        </p:txBody>
      </p:sp>
      <p:sp>
        <p:nvSpPr>
          <p:cNvPr id="4" name="TextBox 3">
            <a:extLst>
              <a:ext uri="{FF2B5EF4-FFF2-40B4-BE49-F238E27FC236}">
                <a16:creationId xmlns:a16="http://schemas.microsoft.com/office/drawing/2014/main" id="{2BCB2D10-8E47-6B97-1D34-6EDDA940781E}"/>
              </a:ext>
            </a:extLst>
          </p:cNvPr>
          <p:cNvSpPr txBox="1"/>
          <p:nvPr/>
        </p:nvSpPr>
        <p:spPr>
          <a:xfrm>
            <a:off x="10643851" y="566134"/>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0</a:t>
            </a:r>
          </a:p>
        </p:txBody>
      </p:sp>
      <p:sp>
        <p:nvSpPr>
          <p:cNvPr id="10" name="TextBox 9">
            <a:extLst>
              <a:ext uri="{FF2B5EF4-FFF2-40B4-BE49-F238E27FC236}">
                <a16:creationId xmlns:a16="http://schemas.microsoft.com/office/drawing/2014/main" id="{7C428504-ADC7-C388-C7BC-6D902272751D}"/>
              </a:ext>
            </a:extLst>
          </p:cNvPr>
          <p:cNvSpPr txBox="1"/>
          <p:nvPr/>
        </p:nvSpPr>
        <p:spPr>
          <a:xfrm>
            <a:off x="4690056" y="931034"/>
            <a:ext cx="5361904"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chemeClr val="bg1"/>
                </a:solidFill>
                <a:ea typeface="+mn-lt"/>
                <a:cs typeface="+mn-lt"/>
              </a:rPr>
              <a:t>Removal of heavy metals by polymers from wastewater in the industry: A molecular dynamics approach</a:t>
            </a:r>
            <a:endParaRPr lang="en-US" sz="2800" b="1" dirty="0">
              <a:solidFill>
                <a:schemeClr val="bg1"/>
              </a:solidFill>
            </a:endParaRPr>
          </a:p>
        </p:txBody>
      </p:sp>
      <p:sp>
        <p:nvSpPr>
          <p:cNvPr id="2" name="TextBox 1">
            <a:extLst>
              <a:ext uri="{FF2B5EF4-FFF2-40B4-BE49-F238E27FC236}">
                <a16:creationId xmlns:a16="http://schemas.microsoft.com/office/drawing/2014/main" id="{83FA1060-8276-F9B2-0994-27AFA0181788}"/>
              </a:ext>
            </a:extLst>
          </p:cNvPr>
          <p:cNvSpPr txBox="1"/>
          <p:nvPr/>
        </p:nvSpPr>
        <p:spPr>
          <a:xfrm>
            <a:off x="5046908" y="3104344"/>
            <a:ext cx="429939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rPr>
              <a:t>CL311-Technical writing and presentation</a:t>
            </a:r>
          </a:p>
        </p:txBody>
      </p:sp>
      <p:pic>
        <p:nvPicPr>
          <p:cNvPr id="8" name="slide0 ">
            <a:hlinkClick r:id="" action="ppaction://media"/>
            <a:extLst>
              <a:ext uri="{FF2B5EF4-FFF2-40B4-BE49-F238E27FC236}">
                <a16:creationId xmlns:a16="http://schemas.microsoft.com/office/drawing/2014/main" id="{DB22E462-95FD-3F49-B9DA-BA8A8B69F4D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718512" y="5518109"/>
            <a:ext cx="789626" cy="680769"/>
          </a:xfrm>
          <a:prstGeom prst="rect">
            <a:avLst/>
          </a:prstGeom>
        </p:spPr>
      </p:pic>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
                                        </p:tgtEl>
                                      </p:cBhvr>
                                    </p:cmd>
                                  </p:childTnLst>
                                </p:cTn>
                              </p:par>
                            </p:childTnLst>
                          </p:cTn>
                        </p:par>
                      </p:childTnLst>
                    </p:cTn>
                  </p:par>
                </p:childTnLst>
              </p:cTn>
              <p:nextCondLst>
                <p:cond evt="onClick" delay="0">
                  <p:tgtEl>
                    <p:spTgt spid="8"/>
                  </p:tgtEl>
                </p:cond>
              </p:nextCondLst>
            </p:seq>
            <p:audio>
              <p:cMediaNode>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1A675-E4A0-E779-FE49-EA6013797F59}"/>
              </a:ext>
            </a:extLst>
          </p:cNvPr>
          <p:cNvSpPr>
            <a:spLocks noGrp="1"/>
          </p:cNvSpPr>
          <p:nvPr>
            <p:ph type="title"/>
          </p:nvPr>
        </p:nvSpPr>
        <p:spPr/>
        <p:txBody>
          <a:bodyPr/>
          <a:lstStyle/>
          <a:p>
            <a:r>
              <a:rPr lang="en-US" sz="4200" dirty="0"/>
              <a:t>Result and Discussion</a:t>
            </a:r>
          </a:p>
        </p:txBody>
      </p:sp>
      <p:sp>
        <p:nvSpPr>
          <p:cNvPr id="4" name="TextBox 3">
            <a:extLst>
              <a:ext uri="{FF2B5EF4-FFF2-40B4-BE49-F238E27FC236}">
                <a16:creationId xmlns:a16="http://schemas.microsoft.com/office/drawing/2014/main" id="{07A8AA81-0168-847F-3F98-41D1DE41DB9E}"/>
              </a:ext>
            </a:extLst>
          </p:cNvPr>
          <p:cNvSpPr txBox="1"/>
          <p:nvPr/>
        </p:nvSpPr>
        <p:spPr>
          <a:xfrm>
            <a:off x="10786056" y="643943"/>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3" name="Picture 2" descr="A graph of energy and energy">
            <a:extLst>
              <a:ext uri="{FF2B5EF4-FFF2-40B4-BE49-F238E27FC236}">
                <a16:creationId xmlns:a16="http://schemas.microsoft.com/office/drawing/2014/main" id="{EC6B42A2-0CE0-8516-329F-200C6B55F7D7}"/>
              </a:ext>
            </a:extLst>
          </p:cNvPr>
          <p:cNvPicPr>
            <a:picLocks noChangeAspect="1"/>
          </p:cNvPicPr>
          <p:nvPr/>
        </p:nvPicPr>
        <p:blipFill>
          <a:blip r:embed="rId4"/>
          <a:stretch>
            <a:fillRect/>
          </a:stretch>
        </p:blipFill>
        <p:spPr>
          <a:xfrm>
            <a:off x="2239222" y="2395088"/>
            <a:ext cx="6970090" cy="3716988"/>
          </a:xfrm>
          <a:prstGeom prst="rect">
            <a:avLst/>
          </a:prstGeom>
        </p:spPr>
      </p:pic>
      <p:sp>
        <p:nvSpPr>
          <p:cNvPr id="5" name="TextBox 4">
            <a:extLst>
              <a:ext uri="{FF2B5EF4-FFF2-40B4-BE49-F238E27FC236}">
                <a16:creationId xmlns:a16="http://schemas.microsoft.com/office/drawing/2014/main" id="{F67B1CBE-7EEF-5491-395A-9D2627A11D01}"/>
              </a:ext>
            </a:extLst>
          </p:cNvPr>
          <p:cNvSpPr txBox="1"/>
          <p:nvPr/>
        </p:nvSpPr>
        <p:spPr>
          <a:xfrm>
            <a:off x="460170" y="6155377"/>
            <a:ext cx="1165266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ea typeface="+mn-lt"/>
                <a:cs typeface="+mn-lt"/>
              </a:rPr>
              <a:t>Time-dependent analysis of and electrostatic and van der Waals (VDW) energies, as well as the total, for various concentrations. </a:t>
            </a:r>
            <a:endParaRPr lang="en-US" sz="1600" dirty="0"/>
          </a:p>
        </p:txBody>
      </p:sp>
      <p:sp>
        <p:nvSpPr>
          <p:cNvPr id="6" name="TextBox 5">
            <a:extLst>
              <a:ext uri="{FF2B5EF4-FFF2-40B4-BE49-F238E27FC236}">
                <a16:creationId xmlns:a16="http://schemas.microsoft.com/office/drawing/2014/main" id="{DD0EB578-ABE7-8A1A-04DF-FA68703D5959}"/>
              </a:ext>
            </a:extLst>
          </p:cNvPr>
          <p:cNvSpPr txBox="1"/>
          <p:nvPr/>
        </p:nvSpPr>
        <p:spPr>
          <a:xfrm>
            <a:off x="10573987" y="643246"/>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9</a:t>
            </a:r>
          </a:p>
        </p:txBody>
      </p:sp>
      <p:pic>
        <p:nvPicPr>
          <p:cNvPr id="7" name="slide 10">
            <a:hlinkClick r:id="" action="ppaction://media"/>
            <a:extLst>
              <a:ext uri="{FF2B5EF4-FFF2-40B4-BE49-F238E27FC236}">
                <a16:creationId xmlns:a16="http://schemas.microsoft.com/office/drawing/2014/main" id="{EB1F86D6-0DEB-77B1-D170-00FAAB6D411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06537" y="5389459"/>
            <a:ext cx="730250" cy="730250"/>
          </a:xfrm>
          <a:prstGeom prst="rect">
            <a:avLst/>
          </a:prstGeom>
        </p:spPr>
      </p:pic>
    </p:spTree>
    <p:extLst>
      <p:ext uri="{BB962C8B-B14F-4D97-AF65-F5344CB8AC3E}">
        <p14:creationId xmlns:p14="http://schemas.microsoft.com/office/powerpoint/2010/main" val="17990060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nextCondLst>
                <p:cond evt="onClick" delay="0">
                  <p:tgtEl>
                    <p:spTgt spid="7"/>
                  </p:tgtEl>
                </p:cond>
              </p:nextCondLst>
            </p:seq>
            <p:audio>
              <p:cMediaNode>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847F9-3780-C7E8-4776-BDA936E68893}"/>
              </a:ext>
            </a:extLst>
          </p:cNvPr>
          <p:cNvSpPr>
            <a:spLocks noGrp="1"/>
          </p:cNvSpPr>
          <p:nvPr>
            <p:ph type="title"/>
          </p:nvPr>
        </p:nvSpPr>
        <p:spPr/>
        <p:txBody>
          <a:bodyPr/>
          <a:lstStyle/>
          <a:p>
            <a:r>
              <a:rPr lang="en-US" sz="4200" dirty="0"/>
              <a:t>Result and Discussion</a:t>
            </a:r>
          </a:p>
        </p:txBody>
      </p:sp>
      <p:pic>
        <p:nvPicPr>
          <p:cNvPr id="4" name="Picture 3" descr="A graph of energy analysis&#10;&#10;Description automatically generated">
            <a:extLst>
              <a:ext uri="{FF2B5EF4-FFF2-40B4-BE49-F238E27FC236}">
                <a16:creationId xmlns:a16="http://schemas.microsoft.com/office/drawing/2014/main" id="{82B7FD5D-5C6B-55F3-5FDD-BA66BE9C6157}"/>
              </a:ext>
            </a:extLst>
          </p:cNvPr>
          <p:cNvPicPr>
            <a:picLocks noChangeAspect="1"/>
          </p:cNvPicPr>
          <p:nvPr/>
        </p:nvPicPr>
        <p:blipFill>
          <a:blip r:embed="rId4"/>
          <a:stretch>
            <a:fillRect/>
          </a:stretch>
        </p:blipFill>
        <p:spPr>
          <a:xfrm>
            <a:off x="2663781" y="2313137"/>
            <a:ext cx="6327818" cy="3541080"/>
          </a:xfrm>
          <a:prstGeom prst="rect">
            <a:avLst/>
          </a:prstGeom>
        </p:spPr>
      </p:pic>
      <p:sp>
        <p:nvSpPr>
          <p:cNvPr id="5" name="TextBox 4">
            <a:extLst>
              <a:ext uri="{FF2B5EF4-FFF2-40B4-BE49-F238E27FC236}">
                <a16:creationId xmlns:a16="http://schemas.microsoft.com/office/drawing/2014/main" id="{E6653839-CEA2-D94B-C933-CCBFDEFFB5F0}"/>
              </a:ext>
            </a:extLst>
          </p:cNvPr>
          <p:cNvSpPr txBox="1"/>
          <p:nvPr/>
        </p:nvSpPr>
        <p:spPr>
          <a:xfrm>
            <a:off x="708338" y="5841106"/>
            <a:ext cx="1135057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 Average analysis of electrostatic, total, and van der Waals (VDW) energies. Blue bar: average VDW energy, Red    bar: average electrostatic energy, Black bar: average total energy. </a:t>
            </a:r>
            <a:endParaRPr lang="en-US" dirty="0"/>
          </a:p>
        </p:txBody>
      </p:sp>
      <p:sp>
        <p:nvSpPr>
          <p:cNvPr id="6" name="TextBox 5">
            <a:extLst>
              <a:ext uri="{FF2B5EF4-FFF2-40B4-BE49-F238E27FC236}">
                <a16:creationId xmlns:a16="http://schemas.microsoft.com/office/drawing/2014/main" id="{BD9612B7-1177-85E3-F278-804D0A30E6ED}"/>
              </a:ext>
            </a:extLst>
          </p:cNvPr>
          <p:cNvSpPr txBox="1"/>
          <p:nvPr/>
        </p:nvSpPr>
        <p:spPr>
          <a:xfrm>
            <a:off x="10547260" y="60369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10</a:t>
            </a:r>
          </a:p>
        </p:txBody>
      </p:sp>
      <p:pic>
        <p:nvPicPr>
          <p:cNvPr id="3" name="slide 11">
            <a:hlinkClick r:id="" action="ppaction://media"/>
            <a:extLst>
              <a:ext uri="{FF2B5EF4-FFF2-40B4-BE49-F238E27FC236}">
                <a16:creationId xmlns:a16="http://schemas.microsoft.com/office/drawing/2014/main" id="{B96771CC-A099-1C8B-E7CC-9706269BD4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38304" y="4835278"/>
            <a:ext cx="730250" cy="730250"/>
          </a:xfrm>
          <a:prstGeom prst="rect">
            <a:avLst/>
          </a:prstGeom>
        </p:spPr>
      </p:pic>
    </p:spTree>
    <p:extLst>
      <p:ext uri="{BB962C8B-B14F-4D97-AF65-F5344CB8AC3E}">
        <p14:creationId xmlns:p14="http://schemas.microsoft.com/office/powerpoint/2010/main" val="17142587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8CA32-1892-5094-A3FA-750D1EC585AD}"/>
              </a:ext>
            </a:extLst>
          </p:cNvPr>
          <p:cNvSpPr>
            <a:spLocks noGrp="1"/>
          </p:cNvSpPr>
          <p:nvPr>
            <p:ph type="title"/>
          </p:nvPr>
        </p:nvSpPr>
        <p:spPr/>
        <p:txBody>
          <a:bodyPr/>
          <a:lstStyle/>
          <a:p>
            <a:r>
              <a:rPr lang="en-US" sz="4200" dirty="0"/>
              <a:t>Result and Discussion</a:t>
            </a:r>
          </a:p>
        </p:txBody>
      </p:sp>
      <p:pic>
        <p:nvPicPr>
          <p:cNvPr id="3" name="Picture 2">
            <a:extLst>
              <a:ext uri="{FF2B5EF4-FFF2-40B4-BE49-F238E27FC236}">
                <a16:creationId xmlns:a16="http://schemas.microsoft.com/office/drawing/2014/main" id="{B5CCD9BD-A293-F23B-57B7-10274ADE940A}"/>
              </a:ext>
            </a:extLst>
          </p:cNvPr>
          <p:cNvPicPr>
            <a:picLocks noChangeAspect="1"/>
          </p:cNvPicPr>
          <p:nvPr/>
        </p:nvPicPr>
        <p:blipFill>
          <a:blip r:embed="rId2"/>
          <a:stretch>
            <a:fillRect/>
          </a:stretch>
        </p:blipFill>
        <p:spPr>
          <a:xfrm>
            <a:off x="774880" y="2617992"/>
            <a:ext cx="10459789" cy="3146017"/>
          </a:xfrm>
          <a:prstGeom prst="rect">
            <a:avLst/>
          </a:prstGeom>
        </p:spPr>
      </p:pic>
      <p:sp>
        <p:nvSpPr>
          <p:cNvPr id="5" name="TextBox 4">
            <a:extLst>
              <a:ext uri="{FF2B5EF4-FFF2-40B4-BE49-F238E27FC236}">
                <a16:creationId xmlns:a16="http://schemas.microsoft.com/office/drawing/2014/main" id="{1EAD9858-03AE-7E3F-3EB3-E91C5651AC0F}"/>
              </a:ext>
            </a:extLst>
          </p:cNvPr>
          <p:cNvSpPr txBox="1"/>
          <p:nvPr/>
        </p:nvSpPr>
        <p:spPr>
          <a:xfrm>
            <a:off x="496373" y="5929647"/>
            <a:ext cx="1147936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Chart a:</a:t>
            </a:r>
            <a:r>
              <a:rPr lang="en-US" dirty="0">
                <a:ea typeface="+mn-lt"/>
                <a:cs typeface="+mn-lt"/>
              </a:rPr>
              <a:t> time-dependent analysis of root-mean-square deviation (RMSD) for different polymer concentrations. </a:t>
            </a:r>
            <a:r>
              <a:rPr lang="en-US" b="1" dirty="0">
                <a:ea typeface="+mn-lt"/>
                <a:cs typeface="+mn-lt"/>
              </a:rPr>
              <a:t>Chart b: </a:t>
            </a:r>
            <a:r>
              <a:rPr lang="en-US" dirty="0">
                <a:ea typeface="+mn-lt"/>
                <a:cs typeface="+mn-lt"/>
              </a:rPr>
              <a:t>average RMSD analysis. </a:t>
            </a:r>
            <a:endParaRPr lang="en-US" dirty="0"/>
          </a:p>
        </p:txBody>
      </p:sp>
      <p:sp>
        <p:nvSpPr>
          <p:cNvPr id="6" name="TextBox 5">
            <a:extLst>
              <a:ext uri="{FF2B5EF4-FFF2-40B4-BE49-F238E27FC236}">
                <a16:creationId xmlns:a16="http://schemas.microsoft.com/office/drawing/2014/main" id="{9C5BF3CC-BBC1-EAD7-49E8-8A19B5A397C0}"/>
              </a:ext>
            </a:extLst>
          </p:cNvPr>
          <p:cNvSpPr txBox="1"/>
          <p:nvPr/>
        </p:nvSpPr>
        <p:spPr>
          <a:xfrm>
            <a:off x="10507014" y="657359"/>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11</a:t>
            </a:r>
          </a:p>
        </p:txBody>
      </p:sp>
    </p:spTree>
    <p:extLst>
      <p:ext uri="{BB962C8B-B14F-4D97-AF65-F5344CB8AC3E}">
        <p14:creationId xmlns:p14="http://schemas.microsoft.com/office/powerpoint/2010/main" val="41624014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6D3EB-5A56-4CA5-B8E2-1DD2CBAF357F}"/>
              </a:ext>
            </a:extLst>
          </p:cNvPr>
          <p:cNvSpPr>
            <a:spLocks noGrp="1"/>
          </p:cNvSpPr>
          <p:nvPr>
            <p:ph type="title"/>
          </p:nvPr>
        </p:nvSpPr>
        <p:spPr/>
        <p:txBody>
          <a:bodyPr/>
          <a:lstStyle/>
          <a:p>
            <a:r>
              <a:rPr lang="en-US" sz="4200" dirty="0"/>
              <a:t>Result and Discussion</a:t>
            </a:r>
          </a:p>
        </p:txBody>
      </p:sp>
      <p:pic>
        <p:nvPicPr>
          <p:cNvPr id="3" name="Picture 2" descr="A graph with green line and blue text&#10;&#10;Description automatically generated">
            <a:extLst>
              <a:ext uri="{FF2B5EF4-FFF2-40B4-BE49-F238E27FC236}">
                <a16:creationId xmlns:a16="http://schemas.microsoft.com/office/drawing/2014/main" id="{2171B245-DEE7-39BB-3FB2-106CBBA9A05D}"/>
              </a:ext>
            </a:extLst>
          </p:cNvPr>
          <p:cNvPicPr>
            <a:picLocks noChangeAspect="1"/>
          </p:cNvPicPr>
          <p:nvPr/>
        </p:nvPicPr>
        <p:blipFill>
          <a:blip r:embed="rId4"/>
          <a:stretch>
            <a:fillRect/>
          </a:stretch>
        </p:blipFill>
        <p:spPr>
          <a:xfrm>
            <a:off x="2760372" y="2554965"/>
            <a:ext cx="5544354" cy="3261338"/>
          </a:xfrm>
          <a:prstGeom prst="rect">
            <a:avLst/>
          </a:prstGeom>
        </p:spPr>
      </p:pic>
      <p:sp>
        <p:nvSpPr>
          <p:cNvPr id="4" name="TextBox 3">
            <a:extLst>
              <a:ext uri="{FF2B5EF4-FFF2-40B4-BE49-F238E27FC236}">
                <a16:creationId xmlns:a16="http://schemas.microsoft.com/office/drawing/2014/main" id="{ACE6E1B0-3AC7-701A-56C1-F95C2538E02E}"/>
              </a:ext>
            </a:extLst>
          </p:cNvPr>
          <p:cNvSpPr txBox="1"/>
          <p:nvPr/>
        </p:nvSpPr>
        <p:spPr>
          <a:xfrm>
            <a:off x="1100070" y="6101366"/>
            <a:ext cx="1049091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Average analysis of RMSF for different polymer concentrations in the simulations. </a:t>
            </a:r>
            <a:endParaRPr lang="en-US" dirty="0"/>
          </a:p>
        </p:txBody>
      </p:sp>
      <p:sp>
        <p:nvSpPr>
          <p:cNvPr id="5" name="TextBox 4">
            <a:extLst>
              <a:ext uri="{FF2B5EF4-FFF2-40B4-BE49-F238E27FC236}">
                <a16:creationId xmlns:a16="http://schemas.microsoft.com/office/drawing/2014/main" id="{A44AB4B5-977C-521E-BE04-39F05412ED04}"/>
              </a:ext>
            </a:extLst>
          </p:cNvPr>
          <p:cNvSpPr txBox="1"/>
          <p:nvPr/>
        </p:nvSpPr>
        <p:spPr>
          <a:xfrm>
            <a:off x="10517746" y="611746"/>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12</a:t>
            </a:r>
          </a:p>
        </p:txBody>
      </p:sp>
      <p:pic>
        <p:nvPicPr>
          <p:cNvPr id="6" name="slide 13">
            <a:hlinkClick r:id="" action="ppaction://media"/>
            <a:extLst>
              <a:ext uri="{FF2B5EF4-FFF2-40B4-BE49-F238E27FC236}">
                <a16:creationId xmlns:a16="http://schemas.microsoft.com/office/drawing/2014/main" id="{2EB4F5ED-6541-219C-3AF3-9744A56A5E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29446" y="5557693"/>
            <a:ext cx="730250" cy="730250"/>
          </a:xfrm>
          <a:prstGeom prst="rect">
            <a:avLst/>
          </a:prstGeom>
        </p:spPr>
      </p:pic>
    </p:spTree>
    <p:extLst>
      <p:ext uri="{BB962C8B-B14F-4D97-AF65-F5344CB8AC3E}">
        <p14:creationId xmlns:p14="http://schemas.microsoft.com/office/powerpoint/2010/main" val="25842682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nextCondLst>
                <p:cond evt="onClick" delay="0">
                  <p:tgtEl>
                    <p:spTgt spid="6"/>
                  </p:tgtEl>
                </p:cond>
              </p:nextCondLst>
            </p:seq>
            <p:audio>
              <p:cMediaNode>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2114B-82F9-186E-83EA-A5940AA8C896}"/>
              </a:ext>
            </a:extLst>
          </p:cNvPr>
          <p:cNvSpPr>
            <a:spLocks noGrp="1"/>
          </p:cNvSpPr>
          <p:nvPr>
            <p:ph type="title"/>
          </p:nvPr>
        </p:nvSpPr>
        <p:spPr/>
        <p:txBody>
          <a:bodyPr/>
          <a:lstStyle/>
          <a:p>
            <a:r>
              <a:rPr lang="en-US" sz="4200" dirty="0"/>
              <a:t>Result and Discussion</a:t>
            </a:r>
          </a:p>
        </p:txBody>
      </p:sp>
      <p:pic>
        <p:nvPicPr>
          <p:cNvPr id="3" name="Picture 2" descr="A graph with yellow lines and text&#10;&#10;Description automatically generated">
            <a:extLst>
              <a:ext uri="{FF2B5EF4-FFF2-40B4-BE49-F238E27FC236}">
                <a16:creationId xmlns:a16="http://schemas.microsoft.com/office/drawing/2014/main" id="{3958D23E-4E83-435F-0C2F-26E2083D1565}"/>
              </a:ext>
            </a:extLst>
          </p:cNvPr>
          <p:cNvPicPr>
            <a:picLocks noChangeAspect="1"/>
          </p:cNvPicPr>
          <p:nvPr/>
        </p:nvPicPr>
        <p:blipFill>
          <a:blip r:embed="rId4"/>
          <a:stretch>
            <a:fillRect/>
          </a:stretch>
        </p:blipFill>
        <p:spPr>
          <a:xfrm>
            <a:off x="3103809" y="2554895"/>
            <a:ext cx="5361903" cy="3197083"/>
          </a:xfrm>
          <a:prstGeom prst="rect">
            <a:avLst/>
          </a:prstGeom>
        </p:spPr>
      </p:pic>
      <p:sp>
        <p:nvSpPr>
          <p:cNvPr id="4" name="TextBox 3">
            <a:extLst>
              <a:ext uri="{FF2B5EF4-FFF2-40B4-BE49-F238E27FC236}">
                <a16:creationId xmlns:a16="http://schemas.microsoft.com/office/drawing/2014/main" id="{E811DB6E-074A-1063-DD51-9AAF0308DDF2}"/>
              </a:ext>
            </a:extLst>
          </p:cNvPr>
          <p:cNvSpPr txBox="1"/>
          <p:nvPr/>
        </p:nvSpPr>
        <p:spPr>
          <a:xfrm>
            <a:off x="638577" y="5833055"/>
            <a:ext cx="1120032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Average analysis of solvent-accessible surface area (SASA) for different polymer concentrations in the simulations. </a:t>
            </a:r>
            <a:endParaRPr lang="en-US" dirty="0"/>
          </a:p>
        </p:txBody>
      </p:sp>
      <p:sp>
        <p:nvSpPr>
          <p:cNvPr id="5" name="TextBox 4">
            <a:extLst>
              <a:ext uri="{FF2B5EF4-FFF2-40B4-BE49-F238E27FC236}">
                <a16:creationId xmlns:a16="http://schemas.microsoft.com/office/drawing/2014/main" id="{250F0307-4D11-915D-33E7-0E49088110FC}"/>
              </a:ext>
            </a:extLst>
          </p:cNvPr>
          <p:cNvSpPr txBox="1"/>
          <p:nvPr/>
        </p:nvSpPr>
        <p:spPr>
          <a:xfrm>
            <a:off x="10533845" y="56076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13</a:t>
            </a:r>
          </a:p>
        </p:txBody>
      </p:sp>
      <p:pic>
        <p:nvPicPr>
          <p:cNvPr id="6" name="slide 15">
            <a:hlinkClick r:id="" action="ppaction://media"/>
            <a:extLst>
              <a:ext uri="{FF2B5EF4-FFF2-40B4-BE49-F238E27FC236}">
                <a16:creationId xmlns:a16="http://schemas.microsoft.com/office/drawing/2014/main" id="{BDA18160-4E8E-2535-6BD5-BCEEFCB4D8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71109" y="4954031"/>
            <a:ext cx="730250" cy="730250"/>
          </a:xfrm>
          <a:prstGeom prst="rect">
            <a:avLst/>
          </a:prstGeom>
        </p:spPr>
      </p:pic>
    </p:spTree>
    <p:extLst>
      <p:ext uri="{BB962C8B-B14F-4D97-AF65-F5344CB8AC3E}">
        <p14:creationId xmlns:p14="http://schemas.microsoft.com/office/powerpoint/2010/main" val="29944901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nextCondLst>
                <p:cond evt="onClick" delay="0">
                  <p:tgtEl>
                    <p:spTgt spid="6"/>
                  </p:tgtEl>
                </p:cond>
              </p:nextCondLst>
            </p:seq>
            <p:audio>
              <p:cMediaNode>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78620-8F2A-F62D-5BF0-5FD72EBDD8E9}"/>
              </a:ext>
            </a:extLst>
          </p:cNvPr>
          <p:cNvSpPr>
            <a:spLocks noGrp="1"/>
          </p:cNvSpPr>
          <p:nvPr>
            <p:ph type="title"/>
          </p:nvPr>
        </p:nvSpPr>
        <p:spPr/>
        <p:txBody>
          <a:bodyPr/>
          <a:lstStyle/>
          <a:p>
            <a:r>
              <a:rPr lang="en-US" sz="4200" dirty="0"/>
              <a:t>Conclusions</a:t>
            </a:r>
          </a:p>
        </p:txBody>
      </p:sp>
      <p:sp>
        <p:nvSpPr>
          <p:cNvPr id="3" name="TextBox 2">
            <a:extLst>
              <a:ext uri="{FF2B5EF4-FFF2-40B4-BE49-F238E27FC236}">
                <a16:creationId xmlns:a16="http://schemas.microsoft.com/office/drawing/2014/main" id="{D1FC1D98-838B-61E4-E15E-E4967F60783D}"/>
              </a:ext>
            </a:extLst>
          </p:cNvPr>
          <p:cNvSpPr txBox="1"/>
          <p:nvPr/>
        </p:nvSpPr>
        <p:spPr>
          <a:xfrm>
            <a:off x="10587507" y="611746"/>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14</a:t>
            </a:r>
          </a:p>
        </p:txBody>
      </p:sp>
      <p:sp>
        <p:nvSpPr>
          <p:cNvPr id="4" name="TextBox 3">
            <a:extLst>
              <a:ext uri="{FF2B5EF4-FFF2-40B4-BE49-F238E27FC236}">
                <a16:creationId xmlns:a16="http://schemas.microsoft.com/office/drawing/2014/main" id="{402B5413-F47D-1A21-B258-BA715EC3C205}"/>
              </a:ext>
            </a:extLst>
          </p:cNvPr>
          <p:cNvSpPr txBox="1"/>
          <p:nvPr/>
        </p:nvSpPr>
        <p:spPr>
          <a:xfrm>
            <a:off x="680602" y="2490786"/>
            <a:ext cx="11178859" cy="40626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Font typeface="Wingdings"/>
              <a:buChar char="q"/>
            </a:pPr>
            <a:r>
              <a:rPr lang="en-US" sz="2000" dirty="0">
                <a:solidFill>
                  <a:srgbClr val="374151"/>
                </a:solidFill>
                <a:ea typeface="+mn-lt"/>
                <a:cs typeface="+mn-lt"/>
              </a:rPr>
              <a:t>Proper wastewater management is crucial in industries like oil and petrochemicals.</a:t>
            </a:r>
            <a:endParaRPr lang="en-US" sz="2000"/>
          </a:p>
          <a:p>
            <a:pPr marL="171450" indent="-171450">
              <a:buFont typeface="Wingdings"/>
              <a:buChar char="q"/>
            </a:pPr>
            <a:endParaRPr lang="en-US" sz="2000" dirty="0">
              <a:solidFill>
                <a:srgbClr val="374151"/>
              </a:solidFill>
              <a:ea typeface="+mn-lt"/>
              <a:cs typeface="+mn-lt"/>
            </a:endParaRPr>
          </a:p>
          <a:p>
            <a:pPr marL="171450" indent="-171450">
              <a:buFont typeface="Wingdings"/>
              <a:buChar char="q"/>
            </a:pPr>
            <a:r>
              <a:rPr lang="en-US" sz="2000" dirty="0">
                <a:solidFill>
                  <a:srgbClr val="374151"/>
                </a:solidFill>
                <a:ea typeface="+mn-lt"/>
                <a:cs typeface="+mn-lt"/>
              </a:rPr>
              <a:t>Contaminated industrial wastewater can harm the environment and human health if not treated.</a:t>
            </a:r>
            <a:endParaRPr lang="en-US" sz="2000"/>
          </a:p>
          <a:p>
            <a:pPr marL="171450" indent="-171450">
              <a:buFont typeface="Wingdings"/>
              <a:buChar char="q"/>
            </a:pPr>
            <a:endParaRPr lang="en-US" sz="2000" dirty="0">
              <a:solidFill>
                <a:srgbClr val="374151"/>
              </a:solidFill>
              <a:ea typeface="+mn-lt"/>
              <a:cs typeface="+mn-lt"/>
            </a:endParaRPr>
          </a:p>
          <a:p>
            <a:pPr marL="171450" indent="-171450">
              <a:buFont typeface="Wingdings"/>
              <a:buChar char="q"/>
            </a:pPr>
            <a:r>
              <a:rPr lang="en-US" sz="2000" dirty="0">
                <a:solidFill>
                  <a:srgbClr val="374151"/>
                </a:solidFill>
                <a:ea typeface="+mn-lt"/>
                <a:cs typeface="+mn-lt"/>
              </a:rPr>
              <a:t>Molecular dynamics simulations studied polypropylene's (PP) capacity to adsorb lead from effluents.</a:t>
            </a:r>
            <a:endParaRPr lang="en-US" sz="2000"/>
          </a:p>
          <a:p>
            <a:pPr marL="171450" indent="-171450">
              <a:buFont typeface="Wingdings"/>
              <a:buChar char="q"/>
            </a:pPr>
            <a:endParaRPr lang="en-US" sz="2000" dirty="0">
              <a:solidFill>
                <a:srgbClr val="374151"/>
              </a:solidFill>
              <a:ea typeface="+mn-lt"/>
              <a:cs typeface="+mn-lt"/>
            </a:endParaRPr>
          </a:p>
          <a:p>
            <a:pPr marL="171450" indent="-171450">
              <a:buFont typeface="Wingdings"/>
              <a:buChar char="q"/>
            </a:pPr>
            <a:r>
              <a:rPr lang="en-US" sz="2000" dirty="0">
                <a:solidFill>
                  <a:srgbClr val="374151"/>
                </a:solidFill>
                <a:ea typeface="+mn-lt"/>
                <a:cs typeface="+mn-lt"/>
              </a:rPr>
              <a:t>PP demonstrated a strong affinity for lead and stability in water environments. It is a promising material for lead removal in petroleum and petrochemical wastewater.</a:t>
            </a:r>
            <a:endParaRPr lang="en-US" sz="2000" dirty="0"/>
          </a:p>
          <a:p>
            <a:pPr marL="171450" indent="-171450">
              <a:buFont typeface="Wingdings"/>
              <a:buChar char="q"/>
            </a:pPr>
            <a:endParaRPr lang="en-US" sz="2000" dirty="0">
              <a:solidFill>
                <a:srgbClr val="374151"/>
              </a:solidFill>
              <a:ea typeface="+mn-lt"/>
              <a:cs typeface="+mn-lt"/>
            </a:endParaRPr>
          </a:p>
          <a:p>
            <a:pPr marL="171450" indent="-171450">
              <a:buFont typeface="Wingdings"/>
              <a:buChar char="q"/>
            </a:pPr>
            <a:r>
              <a:rPr lang="en-US" sz="2000" dirty="0">
                <a:solidFill>
                  <a:srgbClr val="374151"/>
                </a:solidFill>
                <a:ea typeface="+mn-lt"/>
                <a:cs typeface="+mn-lt"/>
              </a:rPr>
              <a:t>This research reduces the need for expensive lab experiments and toxic exposure.</a:t>
            </a:r>
            <a:endParaRPr lang="en-US" sz="2000" dirty="0"/>
          </a:p>
          <a:p>
            <a:pPr algn="l"/>
            <a:endParaRPr lang="en-US" dirty="0"/>
          </a:p>
        </p:txBody>
      </p:sp>
      <p:pic>
        <p:nvPicPr>
          <p:cNvPr id="5" name="slide 16">
            <a:hlinkClick r:id="" action="ppaction://media"/>
            <a:extLst>
              <a:ext uri="{FF2B5EF4-FFF2-40B4-BE49-F238E27FC236}">
                <a16:creationId xmlns:a16="http://schemas.microsoft.com/office/drawing/2014/main" id="{BA4883F2-D52E-242A-B53B-053873DC8A2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074771" y="5785304"/>
            <a:ext cx="730250" cy="730250"/>
          </a:xfrm>
          <a:prstGeom prst="rect">
            <a:avLst/>
          </a:prstGeom>
        </p:spPr>
      </p:pic>
    </p:spTree>
    <p:extLst>
      <p:ext uri="{BB962C8B-B14F-4D97-AF65-F5344CB8AC3E}">
        <p14:creationId xmlns:p14="http://schemas.microsoft.com/office/powerpoint/2010/main" val="133352250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31A60-6A0C-D176-809A-8B0196E66752}"/>
              </a:ext>
            </a:extLst>
          </p:cNvPr>
          <p:cNvSpPr>
            <a:spLocks noGrp="1"/>
          </p:cNvSpPr>
          <p:nvPr>
            <p:ph type="title"/>
          </p:nvPr>
        </p:nvSpPr>
        <p:spPr/>
        <p:txBody>
          <a:bodyPr/>
          <a:lstStyle/>
          <a:p>
            <a:r>
              <a:rPr lang="en-US" sz="4200" dirty="0"/>
              <a:t>Conclusion</a:t>
            </a:r>
          </a:p>
        </p:txBody>
      </p:sp>
      <p:pic>
        <p:nvPicPr>
          <p:cNvPr id="4" name="Picture 3">
            <a:extLst>
              <a:ext uri="{FF2B5EF4-FFF2-40B4-BE49-F238E27FC236}">
                <a16:creationId xmlns:a16="http://schemas.microsoft.com/office/drawing/2014/main" id="{C52663F3-2510-E48F-4F0C-B4B491481DFC}"/>
              </a:ext>
            </a:extLst>
          </p:cNvPr>
          <p:cNvPicPr>
            <a:picLocks noChangeAspect="1"/>
          </p:cNvPicPr>
          <p:nvPr/>
        </p:nvPicPr>
        <p:blipFill>
          <a:blip r:embed="rId2"/>
          <a:stretch>
            <a:fillRect/>
          </a:stretch>
        </p:blipFill>
        <p:spPr>
          <a:xfrm>
            <a:off x="2728175" y="2213522"/>
            <a:ext cx="6209763" cy="3665182"/>
          </a:xfrm>
          <a:prstGeom prst="rect">
            <a:avLst/>
          </a:prstGeom>
        </p:spPr>
      </p:pic>
      <p:sp>
        <p:nvSpPr>
          <p:cNvPr id="5" name="TextBox 4">
            <a:extLst>
              <a:ext uri="{FF2B5EF4-FFF2-40B4-BE49-F238E27FC236}">
                <a16:creationId xmlns:a16="http://schemas.microsoft.com/office/drawing/2014/main" id="{72DDB685-92E0-12F6-44E1-73FAE5BD2A7F}"/>
              </a:ext>
            </a:extLst>
          </p:cNvPr>
          <p:cNvSpPr txBox="1"/>
          <p:nvPr/>
        </p:nvSpPr>
        <p:spPr>
          <a:xfrm>
            <a:off x="724438" y="6034288"/>
            <a:ext cx="1127545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Final frame of simulations at the different concentrations. Polymer is PP and heavy metals include Lead (Pb), Mercury (Hg),Zinc (Zn), Chromium (Cr), Cadmium (Cd), and Nickel (Ni). </a:t>
            </a:r>
            <a:endParaRPr lang="en-US" dirty="0"/>
          </a:p>
        </p:txBody>
      </p:sp>
      <p:sp>
        <p:nvSpPr>
          <p:cNvPr id="3" name="TextBox 2">
            <a:extLst>
              <a:ext uri="{FF2B5EF4-FFF2-40B4-BE49-F238E27FC236}">
                <a16:creationId xmlns:a16="http://schemas.microsoft.com/office/drawing/2014/main" id="{C62B98C5-B901-464D-073A-2C581BEF325B}"/>
              </a:ext>
            </a:extLst>
          </p:cNvPr>
          <p:cNvSpPr txBox="1"/>
          <p:nvPr/>
        </p:nvSpPr>
        <p:spPr>
          <a:xfrm>
            <a:off x="10560676" y="611746"/>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15</a:t>
            </a:r>
          </a:p>
        </p:txBody>
      </p:sp>
    </p:spTree>
    <p:extLst>
      <p:ext uri="{BB962C8B-B14F-4D97-AF65-F5344CB8AC3E}">
        <p14:creationId xmlns:p14="http://schemas.microsoft.com/office/powerpoint/2010/main" val="1353499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A1E6B-4307-D0B5-80FE-4A087721A2F7}"/>
              </a:ext>
            </a:extLst>
          </p:cNvPr>
          <p:cNvSpPr>
            <a:spLocks noGrp="1"/>
          </p:cNvSpPr>
          <p:nvPr>
            <p:ph type="title"/>
          </p:nvPr>
        </p:nvSpPr>
        <p:spPr/>
        <p:txBody>
          <a:bodyPr/>
          <a:lstStyle/>
          <a:p>
            <a:r>
              <a:rPr lang="en-US" sz="4200" dirty="0"/>
              <a:t>Future Works</a:t>
            </a:r>
          </a:p>
        </p:txBody>
      </p:sp>
      <p:sp>
        <p:nvSpPr>
          <p:cNvPr id="4" name="TextBox 3">
            <a:extLst>
              <a:ext uri="{FF2B5EF4-FFF2-40B4-BE49-F238E27FC236}">
                <a16:creationId xmlns:a16="http://schemas.microsoft.com/office/drawing/2014/main" id="{656513A0-25B3-6136-A344-7138873F4D22}"/>
              </a:ext>
            </a:extLst>
          </p:cNvPr>
          <p:cNvSpPr txBox="1"/>
          <p:nvPr/>
        </p:nvSpPr>
        <p:spPr>
          <a:xfrm>
            <a:off x="812978" y="2865549"/>
            <a:ext cx="10942747"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b="1" dirty="0">
                <a:ea typeface="+mn-lt"/>
                <a:cs typeface="+mn-lt"/>
              </a:rPr>
              <a:t> Exploration of Other Adsorbents:</a:t>
            </a:r>
            <a:r>
              <a:rPr lang="en-US" b="1" dirty="0">
                <a:solidFill>
                  <a:srgbClr val="000000"/>
                </a:solidFill>
                <a:ea typeface="+mn-lt"/>
                <a:cs typeface="+mn-lt"/>
              </a:rPr>
              <a:t> </a:t>
            </a:r>
            <a:r>
              <a:rPr lang="en-US" dirty="0">
                <a:solidFill>
                  <a:srgbClr val="374151"/>
                </a:solidFill>
                <a:ea typeface="+mn-lt"/>
                <a:cs typeface="+mn-lt"/>
              </a:rPr>
              <a:t>Future research should investigate alternative adsorbents like zeolite, biomass, polymers, and composites to assess their efficiency in heavy metal removal.</a:t>
            </a:r>
            <a:endParaRPr lang="en-US" b="1" dirty="0">
              <a:ea typeface="+mn-lt"/>
              <a:cs typeface="+mn-lt"/>
            </a:endParaRPr>
          </a:p>
          <a:p>
            <a:pPr marL="285750" indent="-285750">
              <a:buFont typeface="Wingdings"/>
              <a:buChar char="Ø"/>
            </a:pPr>
            <a:endParaRPr lang="en-US" dirty="0">
              <a:solidFill>
                <a:srgbClr val="374151"/>
              </a:solidFill>
              <a:ea typeface="+mn-lt"/>
              <a:cs typeface="+mn-lt"/>
            </a:endParaRPr>
          </a:p>
          <a:p>
            <a:pPr marL="285750" indent="-285750">
              <a:buFont typeface="Wingdings"/>
              <a:buChar char="Ø"/>
            </a:pPr>
            <a:endParaRPr lang="en-US" dirty="0">
              <a:solidFill>
                <a:srgbClr val="374151"/>
              </a:solidFill>
              <a:ea typeface="+mn-lt"/>
              <a:cs typeface="+mn-lt"/>
            </a:endParaRPr>
          </a:p>
          <a:p>
            <a:pPr marL="285750" indent="-285750">
              <a:buFont typeface="Wingdings"/>
              <a:buChar char="Ø"/>
            </a:pPr>
            <a:r>
              <a:rPr lang="en-US" b="1" dirty="0">
                <a:ea typeface="+mn-lt"/>
                <a:cs typeface="+mn-lt"/>
              </a:rPr>
              <a:t> Optimizing Adsorption Processes:</a:t>
            </a:r>
            <a:r>
              <a:rPr lang="en-US" b="1" dirty="0">
                <a:solidFill>
                  <a:srgbClr val="000000"/>
                </a:solidFill>
                <a:ea typeface="+mn-lt"/>
                <a:cs typeface="+mn-lt"/>
              </a:rPr>
              <a:t> </a:t>
            </a:r>
            <a:r>
              <a:rPr lang="en-US" dirty="0">
                <a:solidFill>
                  <a:srgbClr val="374151"/>
                </a:solidFill>
                <a:ea typeface="+mn-lt"/>
                <a:cs typeface="+mn-lt"/>
              </a:rPr>
              <a:t>Research should optimize adsorption processes using diverse adsorbents, considering parameters like contact time, pH, temperature, and dosage, while developing practical application guidelines.</a:t>
            </a:r>
          </a:p>
          <a:p>
            <a:pPr marL="285750" indent="-285750">
              <a:buFont typeface="Wingdings"/>
              <a:buChar char="Ø"/>
            </a:pPr>
            <a:endParaRPr lang="en-US" dirty="0">
              <a:solidFill>
                <a:srgbClr val="374151"/>
              </a:solidFill>
              <a:ea typeface="+mn-lt"/>
              <a:cs typeface="+mn-lt"/>
            </a:endParaRPr>
          </a:p>
          <a:p>
            <a:pPr marL="285750" indent="-285750">
              <a:buFont typeface="Wingdings"/>
              <a:buChar char="Ø"/>
            </a:pPr>
            <a:r>
              <a:rPr lang="en-US" b="1" dirty="0">
                <a:ea typeface="+mn-lt"/>
                <a:cs typeface="+mn-lt"/>
              </a:rPr>
              <a:t> Environmental Impact Assessment:</a:t>
            </a:r>
            <a:r>
              <a:rPr lang="en-US" b="1" dirty="0">
                <a:solidFill>
                  <a:srgbClr val="000000"/>
                </a:solidFill>
                <a:ea typeface="+mn-lt"/>
                <a:cs typeface="+mn-lt"/>
              </a:rPr>
              <a:t> </a:t>
            </a:r>
            <a:r>
              <a:rPr lang="en-US" dirty="0">
                <a:solidFill>
                  <a:srgbClr val="374151"/>
                </a:solidFill>
                <a:ea typeface="+mn-lt"/>
                <a:cs typeface="+mn-lt"/>
              </a:rPr>
              <a:t>Essential future research involves evaluating environmental impacts of wastewater treatment methods, focusing on sustainability, energy use, waste generation, and ecosystem effects.</a:t>
            </a:r>
            <a:endParaRPr lang="en-US" dirty="0">
              <a:ea typeface="+mn-lt"/>
              <a:cs typeface="+mn-lt"/>
            </a:endParaRPr>
          </a:p>
        </p:txBody>
      </p:sp>
      <p:sp>
        <p:nvSpPr>
          <p:cNvPr id="5" name="TextBox 4">
            <a:extLst>
              <a:ext uri="{FF2B5EF4-FFF2-40B4-BE49-F238E27FC236}">
                <a16:creationId xmlns:a16="http://schemas.microsoft.com/office/drawing/2014/main" id="{A65DC4DA-EE52-9B5F-5120-A65DCE752911}"/>
              </a:ext>
            </a:extLst>
          </p:cNvPr>
          <p:cNvSpPr txBox="1"/>
          <p:nvPr/>
        </p:nvSpPr>
        <p:spPr>
          <a:xfrm>
            <a:off x="10560676" y="611746"/>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16</a:t>
            </a:r>
          </a:p>
        </p:txBody>
      </p:sp>
      <p:pic>
        <p:nvPicPr>
          <p:cNvPr id="3" name="slide 18">
            <a:hlinkClick r:id="" action="ppaction://media"/>
            <a:extLst>
              <a:ext uri="{FF2B5EF4-FFF2-40B4-BE49-F238E27FC236}">
                <a16:creationId xmlns:a16="http://schemas.microsoft.com/office/drawing/2014/main" id="{8991D79C-9B1F-D7F1-0413-BE7CFB4669D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60174" y="5814992"/>
            <a:ext cx="730250" cy="730250"/>
          </a:xfrm>
          <a:prstGeom prst="rect">
            <a:avLst/>
          </a:prstGeom>
        </p:spPr>
      </p:pic>
    </p:spTree>
    <p:extLst>
      <p:ext uri="{BB962C8B-B14F-4D97-AF65-F5344CB8AC3E}">
        <p14:creationId xmlns:p14="http://schemas.microsoft.com/office/powerpoint/2010/main" val="22246891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226F6-4DB0-2B3D-65AA-A7B87CBE4281}"/>
              </a:ext>
            </a:extLst>
          </p:cNvPr>
          <p:cNvSpPr>
            <a:spLocks noGrp="1"/>
          </p:cNvSpPr>
          <p:nvPr>
            <p:ph type="title"/>
          </p:nvPr>
        </p:nvSpPr>
        <p:spPr/>
        <p:txBody>
          <a:bodyPr/>
          <a:lstStyle/>
          <a:p>
            <a:r>
              <a:rPr lang="en-US" sz="4200" dirty="0"/>
              <a:t>Reference</a:t>
            </a:r>
          </a:p>
        </p:txBody>
      </p:sp>
      <p:sp>
        <p:nvSpPr>
          <p:cNvPr id="3" name="TextBox 2">
            <a:extLst>
              <a:ext uri="{FF2B5EF4-FFF2-40B4-BE49-F238E27FC236}">
                <a16:creationId xmlns:a16="http://schemas.microsoft.com/office/drawing/2014/main" id="{A48C024F-EDBD-9E23-12E4-69E4101D9456}"/>
              </a:ext>
            </a:extLst>
          </p:cNvPr>
          <p:cNvSpPr txBox="1"/>
          <p:nvPr/>
        </p:nvSpPr>
        <p:spPr>
          <a:xfrm>
            <a:off x="10515063" y="60369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17</a:t>
            </a:r>
          </a:p>
        </p:txBody>
      </p:sp>
      <p:sp>
        <p:nvSpPr>
          <p:cNvPr id="5" name="TextBox 4">
            <a:extLst>
              <a:ext uri="{FF2B5EF4-FFF2-40B4-BE49-F238E27FC236}">
                <a16:creationId xmlns:a16="http://schemas.microsoft.com/office/drawing/2014/main" id="{DB0A7ADD-0333-EC70-0BB8-E74C307232EE}"/>
              </a:ext>
            </a:extLst>
          </p:cNvPr>
          <p:cNvSpPr txBox="1"/>
          <p:nvPr/>
        </p:nvSpPr>
        <p:spPr>
          <a:xfrm>
            <a:off x="193523" y="2376713"/>
            <a:ext cx="11754151" cy="48320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sz="1400" dirty="0">
                <a:ea typeface="+mn-lt"/>
                <a:cs typeface="+mn-lt"/>
              </a:rPr>
              <a:t> [1] Van Vliet MT, et al. Global water scarcity including surface water quality and expansions of clean water technologies. Environ      Res Lett 2021;16(2):024020.</a:t>
            </a:r>
            <a:endParaRPr lang="en-US"/>
          </a:p>
          <a:p>
            <a:pPr marL="285750" indent="-285750">
              <a:buFont typeface="Wingdings"/>
              <a:buChar char="Ø"/>
            </a:pPr>
            <a:r>
              <a:rPr lang="en-US" sz="1400" dirty="0">
                <a:ea typeface="+mn-lt"/>
                <a:cs typeface="+mn-lt"/>
              </a:rPr>
              <a:t> [2] </a:t>
            </a:r>
            <a:r>
              <a:rPr lang="en-US" sz="1400" dirty="0" err="1">
                <a:ea typeface="+mn-lt"/>
                <a:cs typeface="+mn-lt"/>
              </a:rPr>
              <a:t>Salgot</a:t>
            </a:r>
            <a:r>
              <a:rPr lang="en-US" sz="1400" dirty="0">
                <a:ea typeface="+mn-lt"/>
                <a:cs typeface="+mn-lt"/>
              </a:rPr>
              <a:t> M, et al. Criteria for wastewater treatment and reuse under water scarcity. Handbook of drought and water scarcity.    CRC Press; 2017. p. 263–82.</a:t>
            </a:r>
          </a:p>
          <a:p>
            <a:pPr marL="285750" indent="-285750">
              <a:buFont typeface="Wingdings"/>
              <a:buChar char="Ø"/>
            </a:pPr>
            <a:r>
              <a:rPr lang="en-US" sz="1400" dirty="0">
                <a:ea typeface="+mn-lt"/>
                <a:cs typeface="+mn-lt"/>
              </a:rPr>
              <a:t> [3] Zhang Y, Shen Y. Wastewater irrigation: past, present, and future. Wiley </a:t>
            </a:r>
            <a:r>
              <a:rPr lang="en-US" sz="1400" err="1">
                <a:ea typeface="+mn-lt"/>
                <a:cs typeface="+mn-lt"/>
              </a:rPr>
              <a:t>Interdiscip</a:t>
            </a:r>
            <a:r>
              <a:rPr lang="en-US" sz="1400" dirty="0">
                <a:ea typeface="+mn-lt"/>
                <a:cs typeface="+mn-lt"/>
              </a:rPr>
              <a:t> Rev 2019;6(3):e1234.</a:t>
            </a:r>
          </a:p>
          <a:p>
            <a:pPr marL="285750" indent="-285750">
              <a:buFont typeface="Wingdings"/>
              <a:buChar char="Ø"/>
            </a:pPr>
            <a:r>
              <a:rPr lang="en-US" sz="1400" dirty="0">
                <a:ea typeface="+mn-lt"/>
                <a:cs typeface="+mn-lt"/>
              </a:rPr>
              <a:t> [4] Ungureanu N, </a:t>
            </a:r>
            <a:r>
              <a:rPr lang="en-US" sz="1400" dirty="0" err="1">
                <a:ea typeface="+mn-lt"/>
                <a:cs typeface="+mn-lt"/>
              </a:rPr>
              <a:t>Vl</a:t>
            </a:r>
            <a:r>
              <a:rPr lang="en-US" sz="1400" dirty="0">
                <a:ea typeface="+mn-lt"/>
                <a:cs typeface="+mn-lt"/>
              </a:rPr>
              <a:t>˘ </a:t>
            </a:r>
            <a:r>
              <a:rPr lang="en-US" sz="1400" dirty="0" err="1">
                <a:ea typeface="+mn-lt"/>
                <a:cs typeface="+mn-lt"/>
              </a:rPr>
              <a:t>aduț</a:t>
            </a:r>
            <a:r>
              <a:rPr lang="en-US" sz="1400" dirty="0">
                <a:ea typeface="+mn-lt"/>
                <a:cs typeface="+mn-lt"/>
              </a:rPr>
              <a:t> V, Voicu G. Water scarcity and wastewater reuse in crop irrigation. Sustainability 2020;12(21):9055. </a:t>
            </a:r>
          </a:p>
          <a:p>
            <a:pPr marL="285750" indent="-285750">
              <a:buFont typeface="Wingdings"/>
              <a:buChar char="Ø"/>
            </a:pPr>
            <a:r>
              <a:rPr lang="en-US" sz="1400" dirty="0">
                <a:ea typeface="+mn-lt"/>
                <a:cs typeface="+mn-lt"/>
              </a:rPr>
              <a:t>[5] Pandey A, et al. Utilization of solar energy for wastewater treatment: challenges and progressive research trends. J Environ Manage 2021;297:113300. </a:t>
            </a:r>
          </a:p>
          <a:p>
            <a:pPr marL="285750" indent="-285750">
              <a:buFont typeface="Wingdings"/>
              <a:buChar char="Ø"/>
            </a:pPr>
            <a:r>
              <a:rPr lang="en-US" sz="1400" dirty="0">
                <a:ea typeface="+mn-lt"/>
                <a:cs typeface="+mn-lt"/>
              </a:rPr>
              <a:t>[6] Zhang D, et al. Water scarcity and sustainability in an emerging economy: a management perspective for future. Sustainability 2020;13(1):144.</a:t>
            </a:r>
          </a:p>
          <a:p>
            <a:pPr marL="285750" indent="-285750">
              <a:buFont typeface="Wingdings"/>
              <a:buChar char="Ø"/>
            </a:pPr>
            <a:r>
              <a:rPr lang="en-US" sz="1400" dirty="0">
                <a:ea typeface="+mn-lt"/>
                <a:cs typeface="+mn-lt"/>
              </a:rPr>
              <a:t> [7] </a:t>
            </a:r>
            <a:r>
              <a:rPr lang="en-US" sz="1400" err="1">
                <a:ea typeface="+mn-lt"/>
                <a:cs typeface="+mn-lt"/>
              </a:rPr>
              <a:t>Obotey</a:t>
            </a:r>
            <a:r>
              <a:rPr lang="en-US" sz="1400" dirty="0">
                <a:ea typeface="+mn-lt"/>
                <a:cs typeface="+mn-lt"/>
              </a:rPr>
              <a:t> </a:t>
            </a:r>
            <a:r>
              <a:rPr lang="en-US" sz="1400" err="1">
                <a:ea typeface="+mn-lt"/>
                <a:cs typeface="+mn-lt"/>
              </a:rPr>
              <a:t>Ezugbe</a:t>
            </a:r>
            <a:r>
              <a:rPr lang="en-US" sz="1400" dirty="0">
                <a:ea typeface="+mn-lt"/>
                <a:cs typeface="+mn-lt"/>
              </a:rPr>
              <a:t> E, </a:t>
            </a:r>
            <a:r>
              <a:rPr lang="en-US" sz="1400" err="1">
                <a:ea typeface="+mn-lt"/>
                <a:cs typeface="+mn-lt"/>
              </a:rPr>
              <a:t>Rathilal</a:t>
            </a:r>
            <a:r>
              <a:rPr lang="en-US" sz="1400" dirty="0">
                <a:ea typeface="+mn-lt"/>
                <a:cs typeface="+mn-lt"/>
              </a:rPr>
              <a:t> S. Membrane technologies in wastewater treatment: a review. Membranes 2020;10(5):89. [8] Ibrahim I, et al. Semiconductor photothermal materials enabling efficient solar steam generation toward desalination and wastewater treatment. Desalination 2021;500:114853.</a:t>
            </a:r>
          </a:p>
          <a:p>
            <a:pPr marL="285750" indent="-285750">
              <a:buFont typeface="Wingdings"/>
              <a:buChar char="Ø"/>
            </a:pPr>
            <a:r>
              <a:rPr lang="en-US" sz="1400" dirty="0">
                <a:ea typeface="+mn-lt"/>
                <a:cs typeface="+mn-lt"/>
              </a:rPr>
              <a:t> [9] </a:t>
            </a:r>
            <a:r>
              <a:rPr lang="en-US" sz="1400" err="1">
                <a:ea typeface="+mn-lt"/>
                <a:cs typeface="+mn-lt"/>
              </a:rPr>
              <a:t>Tzanakakis</a:t>
            </a:r>
            <a:r>
              <a:rPr lang="en-US" sz="1400" dirty="0">
                <a:ea typeface="+mn-lt"/>
                <a:cs typeface="+mn-lt"/>
              </a:rPr>
              <a:t> VA, </a:t>
            </a:r>
            <a:r>
              <a:rPr lang="en-US" sz="1400" err="1">
                <a:ea typeface="+mn-lt"/>
                <a:cs typeface="+mn-lt"/>
              </a:rPr>
              <a:t>Paranychianakis</a:t>
            </a:r>
            <a:r>
              <a:rPr lang="en-US" sz="1400" dirty="0">
                <a:ea typeface="+mn-lt"/>
                <a:cs typeface="+mn-lt"/>
              </a:rPr>
              <a:t> NV, Angelakis AN. Water supply and water scarcity. MDPI; 2020. p. 2347. </a:t>
            </a:r>
            <a:endParaRPr lang="en-US" sz="1400">
              <a:ea typeface="+mn-lt"/>
              <a:cs typeface="+mn-lt"/>
            </a:endParaRPr>
          </a:p>
          <a:p>
            <a:pPr marL="285750" indent="-285750">
              <a:buFont typeface="Wingdings"/>
              <a:buChar char="Ø"/>
            </a:pPr>
            <a:r>
              <a:rPr lang="en-US" sz="1400" dirty="0">
                <a:ea typeface="+mn-lt"/>
                <a:cs typeface="+mn-lt"/>
              </a:rPr>
              <a:t>[10] Ribeiro JP, Nunes MI. Recent trends and developments in Fenton processes for industrial wastewater treatment–a critical review. Environ Res 2021;197:110957. </a:t>
            </a:r>
            <a:endParaRPr lang="en-US" sz="1400">
              <a:ea typeface="+mn-lt"/>
              <a:cs typeface="+mn-lt"/>
            </a:endParaRPr>
          </a:p>
          <a:p>
            <a:pPr marL="285750" indent="-285750">
              <a:buFont typeface="Wingdings"/>
              <a:buChar char="Ø"/>
            </a:pPr>
            <a:r>
              <a:rPr lang="en-US" sz="1400" dirty="0">
                <a:ea typeface="+mn-lt"/>
                <a:cs typeface="+mn-lt"/>
              </a:rPr>
              <a:t>[11] </a:t>
            </a:r>
            <a:r>
              <a:rPr lang="en-US" sz="1400" dirty="0" err="1">
                <a:ea typeface="+mn-lt"/>
                <a:cs typeface="+mn-lt"/>
              </a:rPr>
              <a:t>Shahedi</a:t>
            </a:r>
            <a:r>
              <a:rPr lang="en-US" sz="1400" dirty="0">
                <a:ea typeface="+mn-lt"/>
                <a:cs typeface="+mn-lt"/>
              </a:rPr>
              <a:t> A, et al. A review on industrial wastewater treatment via electrocoagulation processes. </a:t>
            </a:r>
            <a:r>
              <a:rPr lang="en-US" sz="1400" dirty="0" err="1">
                <a:ea typeface="+mn-lt"/>
                <a:cs typeface="+mn-lt"/>
              </a:rPr>
              <a:t>Curr</a:t>
            </a:r>
            <a:r>
              <a:rPr lang="en-US" sz="1400" dirty="0">
                <a:ea typeface="+mn-lt"/>
                <a:cs typeface="+mn-lt"/>
              </a:rPr>
              <a:t> </a:t>
            </a:r>
            <a:r>
              <a:rPr lang="en-US" sz="1400" dirty="0" err="1">
                <a:ea typeface="+mn-lt"/>
                <a:cs typeface="+mn-lt"/>
              </a:rPr>
              <a:t>Opin</a:t>
            </a:r>
            <a:r>
              <a:rPr lang="en-US" sz="1400" dirty="0">
                <a:ea typeface="+mn-lt"/>
                <a:cs typeface="+mn-lt"/>
              </a:rPr>
              <a:t> </a:t>
            </a:r>
            <a:r>
              <a:rPr lang="en-US" sz="1400" dirty="0" err="1">
                <a:ea typeface="+mn-lt"/>
                <a:cs typeface="+mn-lt"/>
              </a:rPr>
              <a:t>Electrochem</a:t>
            </a:r>
            <a:r>
              <a:rPr lang="en-US" sz="1400" dirty="0">
                <a:ea typeface="+mn-lt"/>
                <a:cs typeface="+mn-lt"/>
              </a:rPr>
              <a:t> 2020;22:154–69.</a:t>
            </a:r>
          </a:p>
          <a:p>
            <a:pPr marL="285750" indent="-285750">
              <a:buFont typeface="Wingdings"/>
              <a:buChar char="Ø"/>
            </a:pPr>
            <a:r>
              <a:rPr lang="en-US" sz="1400" dirty="0"/>
              <a:t> [12] Dutta D, Arya S, Kumar S. Industrial wastewater treatment: current trends, bottlenecks, and best practices. Chemosphere 2021;285:131245. </a:t>
            </a:r>
          </a:p>
          <a:p>
            <a:pPr marL="285750" indent="-285750">
              <a:buFont typeface="Wingdings"/>
              <a:buChar char="Ø"/>
            </a:pPr>
            <a:endParaRPr lang="en-US" sz="1400"/>
          </a:p>
          <a:p>
            <a:pPr marL="285750" indent="-285750">
              <a:buFont typeface="Wingdings"/>
              <a:buChar char="Ø"/>
            </a:pPr>
            <a:endParaRPr lang="en-US" sz="1400" dirty="0"/>
          </a:p>
        </p:txBody>
      </p:sp>
      <p:pic>
        <p:nvPicPr>
          <p:cNvPr id="4" name="slide 19">
            <a:hlinkClick r:id="" action="ppaction://media"/>
            <a:extLst>
              <a:ext uri="{FF2B5EF4-FFF2-40B4-BE49-F238E27FC236}">
                <a16:creationId xmlns:a16="http://schemas.microsoft.com/office/drawing/2014/main" id="{3CBE2C13-5C71-DAA8-F0CD-A101B752F10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431524" y="5617070"/>
            <a:ext cx="730250" cy="730250"/>
          </a:xfrm>
          <a:prstGeom prst="rect">
            <a:avLst/>
          </a:prstGeom>
        </p:spPr>
      </p:pic>
    </p:spTree>
    <p:extLst>
      <p:ext uri="{BB962C8B-B14F-4D97-AF65-F5344CB8AC3E}">
        <p14:creationId xmlns:p14="http://schemas.microsoft.com/office/powerpoint/2010/main" val="125227214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B2AE6-053A-FECC-7397-DFDE67DA3A6C}"/>
              </a:ext>
            </a:extLst>
          </p:cNvPr>
          <p:cNvSpPr>
            <a:spLocks noGrp="1"/>
          </p:cNvSpPr>
          <p:nvPr>
            <p:ph type="title"/>
          </p:nvPr>
        </p:nvSpPr>
        <p:spPr/>
        <p:txBody>
          <a:bodyPr/>
          <a:lstStyle/>
          <a:p>
            <a:r>
              <a:rPr lang="en-US" sz="4200" dirty="0"/>
              <a:t>Reference</a:t>
            </a:r>
          </a:p>
        </p:txBody>
      </p:sp>
      <p:sp>
        <p:nvSpPr>
          <p:cNvPr id="4" name="TextBox 3">
            <a:extLst>
              <a:ext uri="{FF2B5EF4-FFF2-40B4-BE49-F238E27FC236}">
                <a16:creationId xmlns:a16="http://schemas.microsoft.com/office/drawing/2014/main" id="{32A598A8-CED4-AE54-9A95-2096ABEB4928}"/>
              </a:ext>
            </a:extLst>
          </p:cNvPr>
          <p:cNvSpPr txBox="1"/>
          <p:nvPr/>
        </p:nvSpPr>
        <p:spPr>
          <a:xfrm>
            <a:off x="367952" y="1916761"/>
            <a:ext cx="11337199" cy="48320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endParaRPr lang="en-US" sz="1400" dirty="0">
              <a:ea typeface="+mn-lt"/>
              <a:cs typeface="+mn-lt"/>
            </a:endParaRPr>
          </a:p>
          <a:p>
            <a:pPr marL="285750" indent="-285750">
              <a:buFont typeface="Wingdings"/>
              <a:buChar char="Ø"/>
            </a:pPr>
            <a:endParaRPr lang="en-US" sz="1400">
              <a:ea typeface="+mn-lt"/>
              <a:cs typeface="+mn-lt"/>
            </a:endParaRPr>
          </a:p>
          <a:p>
            <a:pPr marL="285750" indent="-285750">
              <a:buFont typeface="Wingdings"/>
              <a:buChar char="Ø"/>
            </a:pPr>
            <a:r>
              <a:rPr lang="en-US" sz="1400" dirty="0">
                <a:ea typeface="+mn-lt"/>
                <a:cs typeface="+mn-lt"/>
              </a:rPr>
              <a:t>[13] Kang D, et al. A dual hesitant q-rung </a:t>
            </a:r>
            <a:r>
              <a:rPr lang="en-US" sz="1400" dirty="0" err="1">
                <a:ea typeface="+mn-lt"/>
                <a:cs typeface="+mn-lt"/>
              </a:rPr>
              <a:t>orthopair</a:t>
            </a:r>
            <a:r>
              <a:rPr lang="en-US" sz="1400" dirty="0">
                <a:ea typeface="+mn-lt"/>
                <a:cs typeface="+mn-lt"/>
              </a:rPr>
              <a:t> enhanced MARCOS methodology under uncertainty to determine a used PPE kit disposal. Environ Sci </a:t>
            </a:r>
            <a:r>
              <a:rPr lang="en-US" sz="1400" dirty="0" err="1">
                <a:ea typeface="+mn-lt"/>
                <a:cs typeface="+mn-lt"/>
              </a:rPr>
              <a:t>Pollut</a:t>
            </a:r>
            <a:r>
              <a:rPr lang="en-US" sz="1400" dirty="0">
                <a:ea typeface="+mn-lt"/>
                <a:cs typeface="+mn-lt"/>
              </a:rPr>
              <a:t> Res 2022:1–18.</a:t>
            </a:r>
          </a:p>
          <a:p>
            <a:pPr marL="285750" indent="-285750">
              <a:buFont typeface="Wingdings"/>
              <a:buChar char="Ø"/>
            </a:pPr>
            <a:r>
              <a:rPr lang="en-US" sz="1400" dirty="0">
                <a:ea typeface="+mn-lt"/>
                <a:cs typeface="+mn-lt"/>
              </a:rPr>
              <a:t> [14] Wang K, et al. Antibiotic residues in wastewaters from sewage treatment plants and pharmaceutical industries: occurrence, removal and environmental impacts. Sci Total Environ 2021;788:147811.</a:t>
            </a:r>
          </a:p>
          <a:p>
            <a:pPr marL="285750" indent="-285750">
              <a:buFont typeface="Wingdings"/>
              <a:buChar char="Ø"/>
            </a:pPr>
            <a:r>
              <a:rPr lang="en-US" sz="1400" dirty="0">
                <a:ea typeface="+mn-lt"/>
                <a:cs typeface="+mn-lt"/>
              </a:rPr>
              <a:t> [15] Palani G, et al. Current trends in the application of nanomaterials for the removal of pollutants from industrial wastewater treatment—a review. Molecules 2021;26 (9):2799.</a:t>
            </a:r>
          </a:p>
          <a:p>
            <a:pPr marL="285750" indent="-285750">
              <a:buFont typeface="Wingdings"/>
              <a:buChar char="Ø"/>
            </a:pPr>
            <a:r>
              <a:rPr lang="en-US" sz="1400" dirty="0">
                <a:ea typeface="+mn-lt"/>
                <a:cs typeface="+mn-lt"/>
              </a:rPr>
              <a:t> [16] Owodunni AA, Ismail S. Revolutionary technique for sustainable plant-based green coagulants in industrial wastewater treatment—a review. J Water Process Eng 2021;42:102096. </a:t>
            </a:r>
            <a:endParaRPr lang="en-US" sz="1400">
              <a:ea typeface="+mn-lt"/>
              <a:cs typeface="+mn-lt"/>
            </a:endParaRPr>
          </a:p>
          <a:p>
            <a:pPr marL="285750" indent="-285750">
              <a:buFont typeface="Wingdings"/>
              <a:buChar char="Ø"/>
            </a:pPr>
            <a:r>
              <a:rPr lang="en-US" sz="1400" dirty="0">
                <a:ea typeface="+mn-lt"/>
                <a:cs typeface="+mn-lt"/>
              </a:rPr>
              <a:t>[17] Kishor R, et al. Ecotoxicological and health concerns of persistent coloring pollutants of textile industry wastewater and treatment approaches for environmental safety. J Environ Chem Eng 2021;9(2):105012. Fig. 7. Final frame of simulations at the different concentrations. Polymer is PP and heavy metals include Lead (Pb), Mercury (Hg),Zinc (Zn), Chromium (Cr), Cadmium (Cd), and Nickel (Ni). Q.H. Le et al. Engineering Analysis with Boundary Elements 155 (2023) 1035–1042 1042 </a:t>
            </a:r>
            <a:endParaRPr lang="en-US" sz="1400">
              <a:ea typeface="+mn-lt"/>
              <a:cs typeface="+mn-lt"/>
            </a:endParaRPr>
          </a:p>
          <a:p>
            <a:pPr marL="285750" indent="-285750">
              <a:buFont typeface="Wingdings"/>
              <a:buChar char="Ø"/>
            </a:pPr>
            <a:r>
              <a:rPr lang="en-US" sz="1400" dirty="0">
                <a:ea typeface="+mn-lt"/>
                <a:cs typeface="+mn-lt"/>
              </a:rPr>
              <a:t>[18] Asami H, </a:t>
            </a:r>
            <a:r>
              <a:rPr lang="en-US" sz="1400" dirty="0" err="1">
                <a:ea typeface="+mn-lt"/>
                <a:cs typeface="+mn-lt"/>
              </a:rPr>
              <a:t>Golabi</a:t>
            </a:r>
            <a:r>
              <a:rPr lang="en-US" sz="1400" dirty="0">
                <a:ea typeface="+mn-lt"/>
                <a:cs typeface="+mn-lt"/>
              </a:rPr>
              <a:t> M, </a:t>
            </a:r>
            <a:r>
              <a:rPr lang="en-US" sz="1400" dirty="0" err="1">
                <a:ea typeface="+mn-lt"/>
                <a:cs typeface="+mn-lt"/>
              </a:rPr>
              <a:t>Albaji</a:t>
            </a:r>
            <a:r>
              <a:rPr lang="en-US" sz="1400" dirty="0">
                <a:ea typeface="+mn-lt"/>
                <a:cs typeface="+mn-lt"/>
              </a:rPr>
              <a:t> M. Simulation of the biochemical and chemical oxygen demand and total suspended solids in wastewater treatment plants: data-mining approach. J Clean Prod 2021;296:126533.</a:t>
            </a:r>
          </a:p>
          <a:p>
            <a:pPr marL="285750" indent="-285750">
              <a:buFont typeface="Wingdings"/>
              <a:buChar char="Ø"/>
            </a:pPr>
            <a:r>
              <a:rPr lang="en-US" sz="1400" dirty="0">
                <a:ea typeface="+mn-lt"/>
                <a:cs typeface="+mn-lt"/>
              </a:rPr>
              <a:t> [19] Chai WS, et al. A review on conventional and novel materials towards heavy metal adsorption in wastewater treatment application. J Clean Prod 2021;296:126589. </a:t>
            </a:r>
            <a:endParaRPr lang="en-US" sz="1400">
              <a:ea typeface="+mn-lt"/>
              <a:cs typeface="+mn-lt"/>
            </a:endParaRPr>
          </a:p>
          <a:p>
            <a:pPr marL="285750" indent="-285750">
              <a:buFont typeface="Wingdings"/>
              <a:buChar char="Ø"/>
            </a:pPr>
            <a:r>
              <a:rPr lang="en-US" sz="1400" dirty="0">
                <a:ea typeface="+mn-lt"/>
                <a:cs typeface="+mn-lt"/>
              </a:rPr>
              <a:t>[20] Ajiboye TO, </a:t>
            </a:r>
            <a:r>
              <a:rPr lang="en-US" sz="1400" dirty="0" err="1">
                <a:ea typeface="+mn-lt"/>
                <a:cs typeface="+mn-lt"/>
              </a:rPr>
              <a:t>Oyewo</a:t>
            </a:r>
            <a:r>
              <a:rPr lang="en-US" sz="1400" dirty="0">
                <a:ea typeface="+mn-lt"/>
                <a:cs typeface="+mn-lt"/>
              </a:rPr>
              <a:t> OA, </a:t>
            </a:r>
            <a:r>
              <a:rPr lang="en-US" sz="1400" dirty="0" err="1">
                <a:ea typeface="+mn-lt"/>
                <a:cs typeface="+mn-lt"/>
              </a:rPr>
              <a:t>Onwudiwe</a:t>
            </a:r>
            <a:r>
              <a:rPr lang="en-US" sz="1400" dirty="0">
                <a:ea typeface="+mn-lt"/>
                <a:cs typeface="+mn-lt"/>
              </a:rPr>
              <a:t> DC. Simultaneous removal of organics and heavy metals from industrial wastewater: a review. Chemosphere 2021;262: 128379. </a:t>
            </a:r>
          </a:p>
          <a:p>
            <a:pPr marL="285750" indent="-285750">
              <a:buFont typeface="Wingdings"/>
              <a:buChar char="Ø"/>
            </a:pPr>
            <a:r>
              <a:rPr lang="en-US" sz="1400" dirty="0"/>
              <a:t>[21] Fei Y, Hu YH. Design, synthesis, and performance of adsorbents for heavy metal removal from wastewater: a review. J Mater Chem A 2022;10(3):1047–85. </a:t>
            </a:r>
          </a:p>
        </p:txBody>
      </p:sp>
      <p:sp>
        <p:nvSpPr>
          <p:cNvPr id="5" name="TextBox 4">
            <a:extLst>
              <a:ext uri="{FF2B5EF4-FFF2-40B4-BE49-F238E27FC236}">
                <a16:creationId xmlns:a16="http://schemas.microsoft.com/office/drawing/2014/main" id="{550A46C8-BB64-822D-AE5D-E9A1A55BF425}"/>
              </a:ext>
            </a:extLst>
          </p:cNvPr>
          <p:cNvSpPr txBox="1"/>
          <p:nvPr/>
        </p:nvSpPr>
        <p:spPr>
          <a:xfrm>
            <a:off x="10555309" y="611746"/>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18</a:t>
            </a:r>
          </a:p>
        </p:txBody>
      </p:sp>
    </p:spTree>
    <p:extLst>
      <p:ext uri="{BB962C8B-B14F-4D97-AF65-F5344CB8AC3E}">
        <p14:creationId xmlns:p14="http://schemas.microsoft.com/office/powerpoint/2010/main" val="28684870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5A64B-9AD0-8B85-129A-4C41D4D36142}"/>
              </a:ext>
            </a:extLst>
          </p:cNvPr>
          <p:cNvSpPr>
            <a:spLocks noGrp="1"/>
          </p:cNvSpPr>
          <p:nvPr>
            <p:ph type="title"/>
          </p:nvPr>
        </p:nvSpPr>
        <p:spPr/>
        <p:txBody>
          <a:bodyPr/>
          <a:lstStyle/>
          <a:p>
            <a:r>
              <a:rPr lang="en-US" sz="4200" dirty="0"/>
              <a:t>Content</a:t>
            </a:r>
          </a:p>
        </p:txBody>
      </p:sp>
      <p:sp>
        <p:nvSpPr>
          <p:cNvPr id="3" name="Content Placeholder 2">
            <a:extLst>
              <a:ext uri="{FF2B5EF4-FFF2-40B4-BE49-F238E27FC236}">
                <a16:creationId xmlns:a16="http://schemas.microsoft.com/office/drawing/2014/main" id="{470F0739-6B86-9488-8D19-0EE607709BCA}"/>
              </a:ext>
            </a:extLst>
          </p:cNvPr>
          <p:cNvSpPr>
            <a:spLocks noGrp="1"/>
          </p:cNvSpPr>
          <p:nvPr>
            <p:ph idx="1"/>
          </p:nvPr>
        </p:nvSpPr>
        <p:spPr>
          <a:xfrm>
            <a:off x="907552" y="2662877"/>
            <a:ext cx="9073061" cy="3584533"/>
          </a:xfrm>
          <a:solidFill>
            <a:schemeClr val="bg1"/>
          </a:solidFill>
        </p:spPr>
        <p:txBody>
          <a:bodyPr vert="horz" lIns="91440" tIns="45720" rIns="91440" bIns="45720" rtlCol="0" anchor="t">
            <a:normAutofit/>
          </a:bodyPr>
          <a:lstStyle/>
          <a:p>
            <a:pPr>
              <a:buAutoNum type="arabicPeriod"/>
            </a:pPr>
            <a:r>
              <a:rPr lang="en-US" sz="2400" b="1" dirty="0"/>
              <a:t>Introduction</a:t>
            </a:r>
          </a:p>
          <a:p>
            <a:pPr>
              <a:buAutoNum type="arabicPeriod"/>
            </a:pPr>
            <a:r>
              <a:rPr lang="en-US" sz="2400" b="1" dirty="0"/>
              <a:t>Objective</a:t>
            </a:r>
          </a:p>
          <a:p>
            <a:pPr>
              <a:buAutoNum type="arabicPeriod"/>
            </a:pPr>
            <a:r>
              <a:rPr lang="en-US" sz="2400" b="1" dirty="0"/>
              <a:t>Materials and Method</a:t>
            </a:r>
          </a:p>
          <a:p>
            <a:pPr>
              <a:buAutoNum type="arabicPeriod"/>
            </a:pPr>
            <a:r>
              <a:rPr lang="en-US" sz="2400" b="1" dirty="0"/>
              <a:t>Results and Discussions</a:t>
            </a:r>
          </a:p>
          <a:p>
            <a:pPr>
              <a:buAutoNum type="arabicPeriod"/>
            </a:pPr>
            <a:r>
              <a:rPr lang="en-US" sz="2400" b="1" dirty="0"/>
              <a:t>Conclusion</a:t>
            </a:r>
          </a:p>
          <a:p>
            <a:pPr>
              <a:buAutoNum type="arabicPeriod"/>
            </a:pPr>
            <a:r>
              <a:rPr lang="en-US" sz="2400" b="1" dirty="0"/>
              <a:t>Future Works</a:t>
            </a:r>
          </a:p>
          <a:p>
            <a:pPr>
              <a:buAutoNum type="arabicPeriod"/>
            </a:pPr>
            <a:r>
              <a:rPr lang="en-US" sz="2400" b="1" dirty="0"/>
              <a:t>Reference</a:t>
            </a:r>
          </a:p>
          <a:p>
            <a:pPr>
              <a:buAutoNum type="arabicPeriod"/>
            </a:pPr>
            <a:endParaRPr lang="en-US" dirty="0"/>
          </a:p>
        </p:txBody>
      </p:sp>
      <p:sp>
        <p:nvSpPr>
          <p:cNvPr id="4" name="TextBox 3">
            <a:extLst>
              <a:ext uri="{FF2B5EF4-FFF2-40B4-BE49-F238E27FC236}">
                <a16:creationId xmlns:a16="http://schemas.microsoft.com/office/drawing/2014/main" id="{6CFBF63D-7292-3B05-1443-3AE4DD35F227}"/>
              </a:ext>
            </a:extLst>
          </p:cNvPr>
          <p:cNvSpPr txBox="1"/>
          <p:nvPr/>
        </p:nvSpPr>
        <p:spPr>
          <a:xfrm>
            <a:off x="10617993" y="645318"/>
            <a:ext cx="5524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a:t>
            </a:r>
          </a:p>
        </p:txBody>
      </p:sp>
      <p:pic>
        <p:nvPicPr>
          <p:cNvPr id="5" name="slide 1">
            <a:hlinkClick r:id="" action="ppaction://media"/>
            <a:extLst>
              <a:ext uri="{FF2B5EF4-FFF2-40B4-BE49-F238E27FC236}">
                <a16:creationId xmlns:a16="http://schemas.microsoft.com/office/drawing/2014/main" id="{B7731669-B8F1-06F8-B72D-045325D5D0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896641" y="5795200"/>
            <a:ext cx="730250" cy="730250"/>
          </a:xfrm>
          <a:prstGeom prst="rect">
            <a:avLst/>
          </a:prstGeom>
        </p:spPr>
      </p:pic>
    </p:spTree>
    <p:extLst>
      <p:ext uri="{BB962C8B-B14F-4D97-AF65-F5344CB8AC3E}">
        <p14:creationId xmlns:p14="http://schemas.microsoft.com/office/powerpoint/2010/main" val="8400057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F400A-9FC7-97CF-321E-DBADF806FE3C}"/>
              </a:ext>
            </a:extLst>
          </p:cNvPr>
          <p:cNvSpPr>
            <a:spLocks noGrp="1"/>
          </p:cNvSpPr>
          <p:nvPr>
            <p:ph type="title"/>
          </p:nvPr>
        </p:nvSpPr>
        <p:spPr/>
        <p:txBody>
          <a:bodyPr/>
          <a:lstStyle/>
          <a:p>
            <a:r>
              <a:rPr lang="en-US" sz="4200" dirty="0"/>
              <a:t>Reference</a:t>
            </a:r>
          </a:p>
        </p:txBody>
      </p:sp>
      <p:sp>
        <p:nvSpPr>
          <p:cNvPr id="4" name="TextBox 3">
            <a:extLst>
              <a:ext uri="{FF2B5EF4-FFF2-40B4-BE49-F238E27FC236}">
                <a16:creationId xmlns:a16="http://schemas.microsoft.com/office/drawing/2014/main" id="{D72DC840-33F9-8F43-1519-FB79F23C50E3}"/>
              </a:ext>
            </a:extLst>
          </p:cNvPr>
          <p:cNvSpPr txBox="1"/>
          <p:nvPr/>
        </p:nvSpPr>
        <p:spPr>
          <a:xfrm>
            <a:off x="220014" y="2111598"/>
            <a:ext cx="11640354" cy="46166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endParaRPr lang="en-US" sz="1400">
              <a:ea typeface="+mn-lt"/>
              <a:cs typeface="+mn-lt"/>
            </a:endParaRPr>
          </a:p>
          <a:p>
            <a:pPr marL="285750" indent="-285750">
              <a:buFont typeface="Wingdings"/>
              <a:buChar char="Ø"/>
            </a:pPr>
            <a:r>
              <a:rPr lang="en-US" sz="1400" dirty="0">
                <a:ea typeface="+mn-lt"/>
                <a:cs typeface="+mn-lt"/>
              </a:rPr>
              <a:t>[22] Sharma P, et al. Critical review on microbial community during in-situ bioremediation of heavy metals from industrial wastewater. Environ Technol </a:t>
            </a:r>
            <a:r>
              <a:rPr lang="en-US" sz="1400" dirty="0" err="1">
                <a:ea typeface="+mn-lt"/>
                <a:cs typeface="+mn-lt"/>
              </a:rPr>
              <a:t>Innov</a:t>
            </a:r>
            <a:r>
              <a:rPr lang="en-US" sz="1400" dirty="0">
                <a:ea typeface="+mn-lt"/>
                <a:cs typeface="+mn-lt"/>
              </a:rPr>
              <a:t> 2021;24:101826. </a:t>
            </a:r>
            <a:endParaRPr lang="en-US" sz="1400">
              <a:ea typeface="+mn-lt"/>
              <a:cs typeface="+mn-lt"/>
            </a:endParaRPr>
          </a:p>
          <a:p>
            <a:pPr marL="285750" indent="-285750">
              <a:buFont typeface="Wingdings"/>
              <a:buChar char="Ø"/>
            </a:pPr>
            <a:r>
              <a:rPr lang="en-US" sz="1400" dirty="0">
                <a:ea typeface="+mn-lt"/>
                <a:cs typeface="+mn-lt"/>
              </a:rPr>
              <a:t>[23] Maleki R, </a:t>
            </a:r>
            <a:r>
              <a:rPr lang="en-US" sz="1400" dirty="0" err="1">
                <a:ea typeface="+mn-lt"/>
                <a:cs typeface="+mn-lt"/>
              </a:rPr>
              <a:t>Asadnia</a:t>
            </a:r>
            <a:r>
              <a:rPr lang="en-US" sz="1400" dirty="0">
                <a:ea typeface="+mn-lt"/>
                <a:cs typeface="+mn-lt"/>
              </a:rPr>
              <a:t> M, </a:t>
            </a:r>
            <a:r>
              <a:rPr lang="en-US" sz="1400" dirty="0" err="1">
                <a:ea typeface="+mn-lt"/>
                <a:cs typeface="+mn-lt"/>
              </a:rPr>
              <a:t>Razmjou</a:t>
            </a:r>
            <a:r>
              <a:rPr lang="en-US" sz="1400" dirty="0">
                <a:ea typeface="+mn-lt"/>
                <a:cs typeface="+mn-lt"/>
              </a:rPr>
              <a:t> A. Artificial intelligence-based material discovery for clean energy future. Adv Intell Syst 2022;4(10):2200073.</a:t>
            </a:r>
          </a:p>
          <a:p>
            <a:pPr marL="285750" indent="-285750">
              <a:buFont typeface="Wingdings"/>
              <a:buChar char="Ø"/>
            </a:pPr>
            <a:r>
              <a:rPr lang="en-US" sz="1400" dirty="0">
                <a:ea typeface="+mn-lt"/>
                <a:cs typeface="+mn-lt"/>
              </a:rPr>
              <a:t> [24] Khedri M, et al. Artificial intelligence deep exploration of influential parameters on physicochemical properties of curcumin-loaded </a:t>
            </a:r>
            <a:r>
              <a:rPr lang="en-US" sz="1400" dirty="0" err="1">
                <a:ea typeface="+mn-lt"/>
                <a:cs typeface="+mn-lt"/>
              </a:rPr>
              <a:t>electrospun</a:t>
            </a:r>
            <a:r>
              <a:rPr lang="en-US" sz="1400" dirty="0">
                <a:ea typeface="+mn-lt"/>
                <a:cs typeface="+mn-lt"/>
              </a:rPr>
              <a:t> nanofibers. Adv </a:t>
            </a:r>
            <a:r>
              <a:rPr lang="en-US" sz="1400" dirty="0" err="1">
                <a:ea typeface="+mn-lt"/>
                <a:cs typeface="+mn-lt"/>
              </a:rPr>
              <a:t>NanoBiomed</a:t>
            </a:r>
            <a:r>
              <a:rPr lang="en-US" sz="1400" dirty="0">
                <a:ea typeface="+mn-lt"/>
                <a:cs typeface="+mn-lt"/>
              </a:rPr>
              <a:t> Res 2022;2(6):2100143. </a:t>
            </a:r>
            <a:endParaRPr lang="en-US" sz="1400">
              <a:ea typeface="+mn-lt"/>
              <a:cs typeface="+mn-lt"/>
            </a:endParaRPr>
          </a:p>
          <a:p>
            <a:pPr marL="285750" indent="-285750">
              <a:buFont typeface="Wingdings"/>
              <a:buChar char="Ø"/>
            </a:pPr>
            <a:r>
              <a:rPr lang="en-US" sz="1400" dirty="0">
                <a:ea typeface="+mn-lt"/>
                <a:cs typeface="+mn-lt"/>
              </a:rPr>
              <a:t>[25] Ahmed J, Thakur A, Goyal A. Industrial wastewater and its toxic effects. 2021. </a:t>
            </a:r>
            <a:endParaRPr lang="en-US" sz="1400">
              <a:ea typeface="+mn-lt"/>
              <a:cs typeface="+mn-lt"/>
            </a:endParaRPr>
          </a:p>
          <a:p>
            <a:pPr marL="285750" indent="-285750">
              <a:buFont typeface="Wingdings"/>
              <a:buChar char="Ø"/>
            </a:pPr>
            <a:r>
              <a:rPr lang="en-US" sz="1400" dirty="0">
                <a:ea typeface="+mn-lt"/>
                <a:cs typeface="+mn-lt"/>
              </a:rPr>
              <a:t>[26] Velusamy S, et al. A review on heavy metal ions and containing dyes removal through graphene oxide-based adsorption strategies for textile wastewater treatment. Chem Rec 2021;21(7):1570–610.</a:t>
            </a:r>
          </a:p>
          <a:p>
            <a:pPr marL="285750" indent="-285750">
              <a:buFont typeface="Wingdings"/>
              <a:buChar char="Ø"/>
            </a:pPr>
            <a:r>
              <a:rPr lang="en-US" sz="1400" dirty="0">
                <a:ea typeface="+mn-lt"/>
                <a:cs typeface="+mn-lt"/>
              </a:rPr>
              <a:t> [27] </a:t>
            </a:r>
            <a:r>
              <a:rPr lang="en-US" sz="1400" dirty="0" err="1">
                <a:ea typeface="+mn-lt"/>
                <a:cs typeface="+mn-lt"/>
              </a:rPr>
              <a:t>Sarigiannis</a:t>
            </a:r>
            <a:r>
              <a:rPr lang="en-US" sz="1400" dirty="0">
                <a:ea typeface="+mn-lt"/>
                <a:cs typeface="+mn-lt"/>
              </a:rPr>
              <a:t> DA, et al. Neurodevelopmental exposome: the effect of in utero </a:t>
            </a:r>
            <a:r>
              <a:rPr lang="en-US" sz="1400" dirty="0" err="1">
                <a:ea typeface="+mn-lt"/>
                <a:cs typeface="+mn-lt"/>
              </a:rPr>
              <a:t>coexposure</a:t>
            </a:r>
            <a:r>
              <a:rPr lang="en-US" sz="1400" dirty="0">
                <a:ea typeface="+mn-lt"/>
                <a:cs typeface="+mn-lt"/>
              </a:rPr>
              <a:t> to heavy metals and phthalates on child neurodevelopment. Environ Res 2021;197:110949.</a:t>
            </a:r>
          </a:p>
          <a:p>
            <a:pPr marL="285750" indent="-285750">
              <a:buFont typeface="Wingdings"/>
              <a:buChar char="Ø"/>
            </a:pPr>
            <a:r>
              <a:rPr lang="en-US" sz="1400" dirty="0">
                <a:ea typeface="+mn-lt"/>
                <a:cs typeface="+mn-lt"/>
              </a:rPr>
              <a:t> [28] </a:t>
            </a:r>
            <a:r>
              <a:rPr lang="en-US" sz="1400" dirty="0" err="1">
                <a:ea typeface="+mn-lt"/>
                <a:cs typeface="+mn-lt"/>
              </a:rPr>
              <a:t>Brumatti</a:t>
            </a:r>
            <a:r>
              <a:rPr lang="en-US" sz="1400" dirty="0">
                <a:ea typeface="+mn-lt"/>
                <a:cs typeface="+mn-lt"/>
              </a:rPr>
              <a:t> LV, et al. Impact of methylmercury and other heavy metals exposure on neurocognitive function in children aged 7 years: study protocol of the follow-up. J Epidemiol 2021;31(2):157–63. </a:t>
            </a:r>
            <a:endParaRPr lang="en-US" sz="1400">
              <a:ea typeface="+mn-lt"/>
              <a:cs typeface="+mn-lt"/>
            </a:endParaRPr>
          </a:p>
          <a:p>
            <a:pPr marL="285750" indent="-285750">
              <a:buFont typeface="Wingdings"/>
              <a:buChar char="Ø"/>
            </a:pPr>
            <a:r>
              <a:rPr lang="en-US" sz="1400" dirty="0">
                <a:ea typeface="+mn-lt"/>
                <a:cs typeface="+mn-lt"/>
              </a:rPr>
              <a:t>[29] </a:t>
            </a:r>
            <a:r>
              <a:rPr lang="en-US" sz="1400" dirty="0" err="1">
                <a:ea typeface="+mn-lt"/>
                <a:cs typeface="+mn-lt"/>
              </a:rPr>
              <a:t>Szukalska</a:t>
            </a:r>
            <a:r>
              <a:rPr lang="en-US" sz="1400" dirty="0">
                <a:ea typeface="+mn-lt"/>
                <a:cs typeface="+mn-lt"/>
              </a:rPr>
              <a:t> M, et al. Toxic metals in human milk in relation to tobacco smoke exposure. Environ Res 2021;197:111090.</a:t>
            </a:r>
          </a:p>
          <a:p>
            <a:pPr marL="285750" indent="-285750">
              <a:buFont typeface="Wingdings"/>
              <a:buChar char="Ø"/>
            </a:pPr>
            <a:r>
              <a:rPr lang="en-US" sz="1400" dirty="0">
                <a:ea typeface="+mn-lt"/>
                <a:cs typeface="+mn-lt"/>
              </a:rPr>
              <a:t> [30] Zeng HL, et al. Associations of essential and toxic metals/metalloids in whole blood with both disease severity and mortality in patients with COVID-19. FASEB J 2021; 35(3). [</a:t>
            </a:r>
          </a:p>
          <a:p>
            <a:pPr marL="285750" indent="-285750">
              <a:buFont typeface="Wingdings"/>
              <a:buChar char="Ø"/>
            </a:pPr>
            <a:r>
              <a:rPr lang="en-US" sz="1400" dirty="0">
                <a:ea typeface="+mn-lt"/>
                <a:cs typeface="+mn-lt"/>
              </a:rPr>
              <a:t>31] Munir N, et al. Heavy metal contamination of natural foods is a serious health issue: a review. Sustainability 2022;14(1):161. </a:t>
            </a:r>
            <a:endParaRPr lang="en-US" dirty="0">
              <a:ea typeface="+mn-lt"/>
              <a:cs typeface="+mn-lt"/>
            </a:endParaRPr>
          </a:p>
          <a:p>
            <a:pPr marL="285750" indent="-285750">
              <a:buFont typeface="Wingdings"/>
              <a:buChar char="Ø"/>
            </a:pPr>
            <a:r>
              <a:rPr lang="en-US" sz="1400" dirty="0">
                <a:ea typeface="+mn-lt"/>
                <a:cs typeface="+mn-lt"/>
              </a:rPr>
              <a:t>[32] </a:t>
            </a:r>
            <a:r>
              <a:rPr lang="en-US" sz="1400" dirty="0" err="1">
                <a:ea typeface="+mn-lt"/>
                <a:cs typeface="+mn-lt"/>
              </a:rPr>
              <a:t>Wrzecinska</a:t>
            </a:r>
            <a:r>
              <a:rPr lang="en-US" sz="1400" dirty="0">
                <a:ea typeface="+mn-lt"/>
                <a:cs typeface="+mn-lt"/>
              </a:rPr>
              <a:t> ´ M, et al. Disorders of the reproductive health of cattle as a response to exposure to toxic metals. Biology 2021;10(9):882. </a:t>
            </a:r>
            <a:endParaRPr lang="en-US" dirty="0"/>
          </a:p>
          <a:p>
            <a:pPr marL="285750" indent="-285750">
              <a:buFont typeface="Wingdings"/>
              <a:buChar char="Ø"/>
            </a:pPr>
            <a:endParaRPr lang="en-US" sz="1400" dirty="0">
              <a:ea typeface="+mn-lt"/>
              <a:cs typeface="+mn-lt"/>
            </a:endParaRPr>
          </a:p>
        </p:txBody>
      </p:sp>
      <p:sp>
        <p:nvSpPr>
          <p:cNvPr id="5" name="TextBox 4">
            <a:extLst>
              <a:ext uri="{FF2B5EF4-FFF2-40B4-BE49-F238E27FC236}">
                <a16:creationId xmlns:a16="http://schemas.microsoft.com/office/drawing/2014/main" id="{A30BB2D9-875B-863A-557E-7F344FB2D8D0}"/>
              </a:ext>
            </a:extLst>
          </p:cNvPr>
          <p:cNvSpPr txBox="1"/>
          <p:nvPr/>
        </p:nvSpPr>
        <p:spPr>
          <a:xfrm>
            <a:off x="10571408" y="617112"/>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19</a:t>
            </a:r>
          </a:p>
        </p:txBody>
      </p:sp>
    </p:spTree>
    <p:extLst>
      <p:ext uri="{BB962C8B-B14F-4D97-AF65-F5344CB8AC3E}">
        <p14:creationId xmlns:p14="http://schemas.microsoft.com/office/powerpoint/2010/main" val="28905947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0C8D1B-70DF-C3D2-B295-B7BFD13332FA}"/>
              </a:ext>
            </a:extLst>
          </p:cNvPr>
          <p:cNvSpPr txBox="1"/>
          <p:nvPr/>
        </p:nvSpPr>
        <p:spPr>
          <a:xfrm>
            <a:off x="4181103" y="4082142"/>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3" name="TextBox 2">
            <a:extLst>
              <a:ext uri="{FF2B5EF4-FFF2-40B4-BE49-F238E27FC236}">
                <a16:creationId xmlns:a16="http://schemas.microsoft.com/office/drawing/2014/main" id="{935F97F5-0087-DBD5-1F4D-7F558947E8C1}"/>
              </a:ext>
            </a:extLst>
          </p:cNvPr>
          <p:cNvSpPr txBox="1"/>
          <p:nvPr/>
        </p:nvSpPr>
        <p:spPr>
          <a:xfrm>
            <a:off x="2399804" y="3352304"/>
            <a:ext cx="6432467" cy="22142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4" name="TextBox 3">
            <a:extLst>
              <a:ext uri="{FF2B5EF4-FFF2-40B4-BE49-F238E27FC236}">
                <a16:creationId xmlns:a16="http://schemas.microsoft.com/office/drawing/2014/main" id="{33E586F2-5E91-9154-8BFA-D64652D968A8}"/>
              </a:ext>
            </a:extLst>
          </p:cNvPr>
          <p:cNvSpPr txBox="1"/>
          <p:nvPr/>
        </p:nvSpPr>
        <p:spPr>
          <a:xfrm>
            <a:off x="2399805" y="2956461"/>
            <a:ext cx="6284025" cy="23750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5" name="TextBox 4">
            <a:extLst>
              <a:ext uri="{FF2B5EF4-FFF2-40B4-BE49-F238E27FC236}">
                <a16:creationId xmlns:a16="http://schemas.microsoft.com/office/drawing/2014/main" id="{58FCB6F7-AE1A-C37B-1187-A1ED0DE46FFF}"/>
              </a:ext>
            </a:extLst>
          </p:cNvPr>
          <p:cNvSpPr txBox="1"/>
          <p:nvPr/>
        </p:nvSpPr>
        <p:spPr>
          <a:xfrm>
            <a:off x="2924298" y="3787733"/>
            <a:ext cx="6528954"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600" dirty="0">
                <a:solidFill>
                  <a:schemeClr val="tx2">
                    <a:lumMod val="60000"/>
                    <a:lumOff val="40000"/>
                  </a:schemeClr>
                </a:solidFill>
                <a:latin typeface="Sitka Text"/>
              </a:rPr>
              <a:t>Thank you</a:t>
            </a:r>
          </a:p>
        </p:txBody>
      </p:sp>
      <p:cxnSp>
        <p:nvCxnSpPr>
          <p:cNvPr id="6" name="Straight Arrow Connector 5">
            <a:extLst>
              <a:ext uri="{FF2B5EF4-FFF2-40B4-BE49-F238E27FC236}">
                <a16:creationId xmlns:a16="http://schemas.microsoft.com/office/drawing/2014/main" id="{18BB0297-819B-0A80-E336-910D640F27C2}"/>
              </a:ext>
            </a:extLst>
          </p:cNvPr>
          <p:cNvCxnSpPr/>
          <p:nvPr/>
        </p:nvCxnSpPr>
        <p:spPr>
          <a:xfrm flipV="1">
            <a:off x="4560684" y="5610630"/>
            <a:ext cx="2408710" cy="5937"/>
          </a:xfrm>
          <a:prstGeom prst="straightConnector1">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9D78557-FCBC-D3A9-6D09-C7149C01DC65}"/>
              </a:ext>
            </a:extLst>
          </p:cNvPr>
          <p:cNvSpPr txBox="1"/>
          <p:nvPr/>
        </p:nvSpPr>
        <p:spPr>
          <a:xfrm>
            <a:off x="10566042" y="601013"/>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20</a:t>
            </a:r>
          </a:p>
        </p:txBody>
      </p:sp>
      <p:pic>
        <p:nvPicPr>
          <p:cNvPr id="8" name="slide 21">
            <a:hlinkClick r:id="" action="ppaction://media"/>
            <a:extLst>
              <a:ext uri="{FF2B5EF4-FFF2-40B4-BE49-F238E27FC236}">
                <a16:creationId xmlns:a16="http://schemas.microsoft.com/office/drawing/2014/main" id="{77736215-3562-26C3-A28D-FF4D22EF9B3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045576" y="5310291"/>
            <a:ext cx="730250" cy="730250"/>
          </a:xfrm>
          <a:prstGeom prst="rect">
            <a:avLst/>
          </a:prstGeom>
        </p:spPr>
      </p:pic>
    </p:spTree>
    <p:extLst>
      <p:ext uri="{BB962C8B-B14F-4D97-AF65-F5344CB8AC3E}">
        <p14:creationId xmlns:p14="http://schemas.microsoft.com/office/powerpoint/2010/main" val="26834551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
                                        </p:tgtEl>
                                      </p:cBhvr>
                                    </p:cmd>
                                  </p:childTnLst>
                                </p:cTn>
                              </p:par>
                            </p:childTnLst>
                          </p:cTn>
                        </p:par>
                      </p:childTnLst>
                    </p:cTn>
                  </p:par>
                </p:childTnLst>
              </p:cTn>
              <p:nextCondLst>
                <p:cond evt="onClick" delay="0">
                  <p:tgtEl>
                    <p:spTgt spid="8"/>
                  </p:tgtEl>
                </p:cond>
              </p:nextCondLst>
            </p:seq>
            <p:audio>
              <p:cMediaNode>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914F6-506A-56D1-2E13-9618D458B5A7}"/>
              </a:ext>
            </a:extLst>
          </p:cNvPr>
          <p:cNvSpPr>
            <a:spLocks noGrp="1"/>
          </p:cNvSpPr>
          <p:nvPr>
            <p:ph type="title"/>
          </p:nvPr>
        </p:nvSpPr>
        <p:spPr>
          <a:xfrm>
            <a:off x="1277066" y="245771"/>
            <a:ext cx="3902823" cy="1444752"/>
          </a:xfrm>
        </p:spPr>
        <p:txBody>
          <a:bodyPr anchor="b">
            <a:normAutofit/>
          </a:bodyPr>
          <a:lstStyle/>
          <a:p>
            <a:r>
              <a:rPr lang="en-US" sz="4200">
                <a:solidFill>
                  <a:srgbClr val="FFFFFF"/>
                </a:solidFill>
              </a:rPr>
              <a:t>Introduction</a:t>
            </a:r>
          </a:p>
        </p:txBody>
      </p:sp>
      <p:sp>
        <p:nvSpPr>
          <p:cNvPr id="438" name="Content Placeholder 437">
            <a:extLst>
              <a:ext uri="{FF2B5EF4-FFF2-40B4-BE49-F238E27FC236}">
                <a16:creationId xmlns:a16="http://schemas.microsoft.com/office/drawing/2014/main" id="{DFD51D8E-B103-8AA4-1E1C-70ABC8DE362A}"/>
              </a:ext>
            </a:extLst>
          </p:cNvPr>
          <p:cNvSpPr>
            <a:spLocks noGrp="1"/>
          </p:cNvSpPr>
          <p:nvPr>
            <p:ph idx="1"/>
          </p:nvPr>
        </p:nvSpPr>
        <p:spPr>
          <a:xfrm>
            <a:off x="5483550" y="2549152"/>
            <a:ext cx="4975966" cy="2369295"/>
          </a:xfrm>
        </p:spPr>
        <p:txBody>
          <a:bodyPr vert="horz" lIns="91440" tIns="45720" rIns="91440" bIns="45720" rtlCol="0" anchor="t">
            <a:normAutofit/>
          </a:bodyPr>
          <a:lstStyle/>
          <a:p>
            <a:pPr marL="188595" indent="-188595" defTabSz="251460">
              <a:spcBef>
                <a:spcPts val="550"/>
              </a:spcBef>
              <a:buNone/>
            </a:pPr>
            <a:endParaRPr lang="en-US" sz="660" b="1" i="0" kern="1200">
              <a:solidFill>
                <a:schemeClr val="tx1"/>
              </a:solidFill>
              <a:latin typeface="+mj-lt"/>
              <a:ea typeface="+mj-ea"/>
              <a:cs typeface="+mj-cs"/>
            </a:endParaRPr>
          </a:p>
          <a:p>
            <a:pPr marL="188595" indent="-188595" defTabSz="251460">
              <a:spcBef>
                <a:spcPts val="550"/>
              </a:spcBef>
              <a:buClr>
                <a:srgbClr val="F7F7F7"/>
              </a:buClr>
              <a:buFont typeface="Wingdings 3"/>
              <a:buChar char=""/>
            </a:pPr>
            <a:endParaRPr lang="en-US" sz="660" b="0" i="0" kern="1200">
              <a:solidFill>
                <a:srgbClr val="374151"/>
              </a:solidFill>
              <a:latin typeface="+mj-lt"/>
              <a:ea typeface="+mj-ea"/>
              <a:cs typeface="+mj-cs"/>
            </a:endParaRPr>
          </a:p>
          <a:p>
            <a:pPr>
              <a:buClr>
                <a:srgbClr val="F7F7F7"/>
              </a:buClr>
              <a:buFont typeface="Wingdings 3"/>
              <a:buChar char=""/>
            </a:pPr>
            <a:endParaRPr lang="en-US" sz="1200" dirty="0">
              <a:solidFill>
                <a:srgbClr val="374151"/>
              </a:solidFill>
            </a:endParaRPr>
          </a:p>
        </p:txBody>
      </p:sp>
      <p:sp>
        <p:nvSpPr>
          <p:cNvPr id="203" name="TextBox 202">
            <a:extLst>
              <a:ext uri="{FF2B5EF4-FFF2-40B4-BE49-F238E27FC236}">
                <a16:creationId xmlns:a16="http://schemas.microsoft.com/office/drawing/2014/main" id="{90306F8F-A616-0578-D309-1050C14F84C5}"/>
              </a:ext>
            </a:extLst>
          </p:cNvPr>
          <p:cNvSpPr txBox="1"/>
          <p:nvPr/>
        </p:nvSpPr>
        <p:spPr>
          <a:xfrm>
            <a:off x="3810000" y="468200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graphicFrame>
        <p:nvGraphicFramePr>
          <p:cNvPr id="204" name="Diagram 203">
            <a:extLst>
              <a:ext uri="{FF2B5EF4-FFF2-40B4-BE49-F238E27FC236}">
                <a16:creationId xmlns:a16="http://schemas.microsoft.com/office/drawing/2014/main" id="{C96B9103-7C5E-9C65-DAF3-A5053C6D22B2}"/>
              </a:ext>
            </a:extLst>
          </p:cNvPr>
          <p:cNvGraphicFramePr/>
          <p:nvPr>
            <p:extLst>
              <p:ext uri="{D42A27DB-BD31-4B8C-83A1-F6EECF244321}">
                <p14:modId xmlns:p14="http://schemas.microsoft.com/office/powerpoint/2010/main" val="1282738161"/>
              </p:ext>
            </p:extLst>
          </p:nvPr>
        </p:nvGraphicFramePr>
        <p:xfrm>
          <a:off x="488611" y="2309706"/>
          <a:ext cx="11219075" cy="404465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7" name="TextBox 16">
            <a:extLst>
              <a:ext uri="{FF2B5EF4-FFF2-40B4-BE49-F238E27FC236}">
                <a16:creationId xmlns:a16="http://schemas.microsoft.com/office/drawing/2014/main" id="{1C481795-9C4A-5BFF-3143-C5D19880905C}"/>
              </a:ext>
            </a:extLst>
          </p:cNvPr>
          <p:cNvSpPr txBox="1"/>
          <p:nvPr/>
        </p:nvSpPr>
        <p:spPr>
          <a:xfrm>
            <a:off x="10596562" y="607218"/>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2</a:t>
            </a:r>
          </a:p>
        </p:txBody>
      </p:sp>
      <p:pic>
        <p:nvPicPr>
          <p:cNvPr id="10" name="slide3">
            <a:hlinkClick r:id="" action="ppaction://media"/>
            <a:extLst>
              <a:ext uri="{FF2B5EF4-FFF2-40B4-BE49-F238E27FC236}">
                <a16:creationId xmlns:a16="http://schemas.microsoft.com/office/drawing/2014/main" id="{4F92E9E8-F24D-47E7-210B-2F681A8CD6F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975810" y="6042602"/>
            <a:ext cx="730250" cy="730250"/>
          </a:xfrm>
          <a:prstGeom prst="rect">
            <a:avLst/>
          </a:prstGeom>
        </p:spPr>
      </p:pic>
    </p:spTree>
    <p:extLst>
      <p:ext uri="{BB962C8B-B14F-4D97-AF65-F5344CB8AC3E}">
        <p14:creationId xmlns:p14="http://schemas.microsoft.com/office/powerpoint/2010/main" val="227006429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
                                        </p:tgtEl>
                                      </p:cBhvr>
                                    </p:cmd>
                                  </p:childTnLst>
                                </p:cTn>
                              </p:par>
                            </p:childTnLst>
                          </p:cTn>
                        </p:par>
                      </p:childTnLst>
                    </p:cTn>
                  </p:par>
                </p:childTnLst>
              </p:cTn>
              <p:nextCondLst>
                <p:cond evt="onClick" delay="0">
                  <p:tgtEl>
                    <p:spTgt spid="10"/>
                  </p:tgtEl>
                </p:cond>
              </p:nextCondLst>
            </p:seq>
            <p:audio>
              <p:cMediaNode>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9375C3-C6A4-855C-0385-DDE658AE73B1}"/>
              </a:ext>
            </a:extLst>
          </p:cNvPr>
          <p:cNvSpPr txBox="1"/>
          <p:nvPr/>
        </p:nvSpPr>
        <p:spPr>
          <a:xfrm>
            <a:off x="1036617" y="888175"/>
            <a:ext cx="4742213"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200" dirty="0">
                <a:solidFill>
                  <a:schemeClr val="bg1"/>
                </a:solidFill>
              </a:rPr>
              <a:t>Objective</a:t>
            </a:r>
          </a:p>
        </p:txBody>
      </p:sp>
      <p:sp>
        <p:nvSpPr>
          <p:cNvPr id="4" name="Arrow: Chevron 3">
            <a:extLst>
              <a:ext uri="{FF2B5EF4-FFF2-40B4-BE49-F238E27FC236}">
                <a16:creationId xmlns:a16="http://schemas.microsoft.com/office/drawing/2014/main" id="{E18F6AB3-CA33-39F6-81FB-0D1C3C4BEE72}"/>
              </a:ext>
            </a:extLst>
          </p:cNvPr>
          <p:cNvSpPr/>
          <p:nvPr/>
        </p:nvSpPr>
        <p:spPr>
          <a:xfrm>
            <a:off x="912915" y="2617519"/>
            <a:ext cx="10578935" cy="860962"/>
          </a:xfrm>
          <a:prstGeom prst="chevron">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ea typeface="+mn-lt"/>
                <a:cs typeface="+mn-lt"/>
              </a:rPr>
              <a:t>Emphasizes the health and ecological risks associated with heavy metal contamination</a:t>
            </a:r>
            <a:r>
              <a:rPr lang="en-US" sz="1200" dirty="0">
                <a:solidFill>
                  <a:schemeClr val="tx1"/>
                </a:solidFill>
                <a:ea typeface="+mn-lt"/>
                <a:cs typeface="+mn-lt"/>
              </a:rPr>
              <a:t>.</a:t>
            </a:r>
            <a:endParaRPr lang="en-US" dirty="0">
              <a:solidFill>
                <a:schemeClr val="tx1"/>
              </a:solidFill>
            </a:endParaRPr>
          </a:p>
        </p:txBody>
      </p:sp>
      <p:sp>
        <p:nvSpPr>
          <p:cNvPr id="8" name="Arrow: Chevron 7">
            <a:extLst>
              <a:ext uri="{FF2B5EF4-FFF2-40B4-BE49-F238E27FC236}">
                <a16:creationId xmlns:a16="http://schemas.microsoft.com/office/drawing/2014/main" id="{BE7E81DC-65BE-0058-8D53-E6417265F377}"/>
              </a:ext>
            </a:extLst>
          </p:cNvPr>
          <p:cNvSpPr/>
          <p:nvPr/>
        </p:nvSpPr>
        <p:spPr>
          <a:xfrm>
            <a:off x="912915" y="4052453"/>
            <a:ext cx="10578934" cy="860962"/>
          </a:xfrm>
          <a:prstGeom prst="chevron">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rgbClr val="374151"/>
                </a:solidFill>
                <a:ea typeface="+mn-lt"/>
                <a:cs typeface="+mn-lt"/>
              </a:rPr>
              <a:t>      </a:t>
            </a:r>
            <a:r>
              <a:rPr lang="en-US" dirty="0">
                <a:solidFill>
                  <a:schemeClr val="tx1"/>
                </a:solidFill>
                <a:ea typeface="+mn-lt"/>
                <a:cs typeface="+mn-lt"/>
              </a:rPr>
              <a:t>Mentions the use of adsorption, specifically the PP polymer, to remove heavy metals.</a:t>
            </a:r>
            <a:endParaRPr lang="en-US" dirty="0">
              <a:solidFill>
                <a:schemeClr val="tx1"/>
              </a:solidFill>
            </a:endParaRPr>
          </a:p>
        </p:txBody>
      </p:sp>
      <p:sp>
        <p:nvSpPr>
          <p:cNvPr id="9" name="Arrow: Chevron 8">
            <a:extLst>
              <a:ext uri="{FF2B5EF4-FFF2-40B4-BE49-F238E27FC236}">
                <a16:creationId xmlns:a16="http://schemas.microsoft.com/office/drawing/2014/main" id="{9DC8AF64-BD67-F1FF-DE1C-48756B0ABF1A}"/>
              </a:ext>
            </a:extLst>
          </p:cNvPr>
          <p:cNvSpPr/>
          <p:nvPr/>
        </p:nvSpPr>
        <p:spPr>
          <a:xfrm>
            <a:off x="912915" y="5487388"/>
            <a:ext cx="10578934" cy="870858"/>
          </a:xfrm>
          <a:prstGeom prst="chevron">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ea typeface="+mn-lt"/>
                <a:cs typeface="+mn-lt"/>
              </a:rPr>
              <a:t>   States the objective of deepening understanding of the lead adsorption mechanism.</a:t>
            </a:r>
            <a:endParaRPr lang="en-US" dirty="0">
              <a:solidFill>
                <a:schemeClr val="tx1"/>
              </a:solidFill>
            </a:endParaRPr>
          </a:p>
        </p:txBody>
      </p:sp>
      <p:sp>
        <p:nvSpPr>
          <p:cNvPr id="2" name="TextBox 1">
            <a:extLst>
              <a:ext uri="{FF2B5EF4-FFF2-40B4-BE49-F238E27FC236}">
                <a16:creationId xmlns:a16="http://schemas.microsoft.com/office/drawing/2014/main" id="{9FE89E92-0CB6-ED22-4C58-021C45B7B360}"/>
              </a:ext>
            </a:extLst>
          </p:cNvPr>
          <p:cNvSpPr txBox="1"/>
          <p:nvPr/>
        </p:nvSpPr>
        <p:spPr>
          <a:xfrm>
            <a:off x="10632281" y="557212"/>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3</a:t>
            </a:r>
          </a:p>
        </p:txBody>
      </p:sp>
      <p:pic>
        <p:nvPicPr>
          <p:cNvPr id="5" name="slide 4">
            <a:hlinkClick r:id="" action="ppaction://media"/>
            <a:extLst>
              <a:ext uri="{FF2B5EF4-FFF2-40B4-BE49-F238E27FC236}">
                <a16:creationId xmlns:a16="http://schemas.microsoft.com/office/drawing/2014/main" id="{BE791CAF-A696-BC8B-4E73-E4C82F45C89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72693" y="6052498"/>
            <a:ext cx="730250" cy="730250"/>
          </a:xfrm>
          <a:prstGeom prst="rect">
            <a:avLst/>
          </a:prstGeom>
        </p:spPr>
      </p:pic>
    </p:spTree>
    <p:extLst>
      <p:ext uri="{BB962C8B-B14F-4D97-AF65-F5344CB8AC3E}">
        <p14:creationId xmlns:p14="http://schemas.microsoft.com/office/powerpoint/2010/main" val="145742161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21CB0-5738-69D7-1D6A-21AF05C26DC7}"/>
              </a:ext>
            </a:extLst>
          </p:cNvPr>
          <p:cNvSpPr>
            <a:spLocks noGrp="1"/>
          </p:cNvSpPr>
          <p:nvPr>
            <p:ph type="title"/>
          </p:nvPr>
        </p:nvSpPr>
        <p:spPr>
          <a:xfrm>
            <a:off x="1060382" y="549310"/>
            <a:ext cx="8947522" cy="1400530"/>
          </a:xfrm>
        </p:spPr>
        <p:txBody>
          <a:bodyPr anchor="ctr">
            <a:normAutofit/>
          </a:bodyPr>
          <a:lstStyle/>
          <a:p>
            <a:r>
              <a:rPr lang="en-US" sz="4200" dirty="0">
                <a:solidFill>
                  <a:srgbClr val="FFFFFF"/>
                </a:solidFill>
              </a:rPr>
              <a:t>Methodology</a:t>
            </a:r>
            <a:endParaRPr lang="en-US" sz="4200"/>
          </a:p>
        </p:txBody>
      </p:sp>
      <p:sp>
        <p:nvSpPr>
          <p:cNvPr id="4" name="TextBox 3">
            <a:extLst>
              <a:ext uri="{FF2B5EF4-FFF2-40B4-BE49-F238E27FC236}">
                <a16:creationId xmlns:a16="http://schemas.microsoft.com/office/drawing/2014/main" id="{72782B57-85A1-A337-7A9B-1A4AA9A9729E}"/>
              </a:ext>
            </a:extLst>
          </p:cNvPr>
          <p:cNvSpPr txBox="1"/>
          <p:nvPr/>
        </p:nvSpPr>
        <p:spPr>
          <a:xfrm>
            <a:off x="1503859" y="2475627"/>
            <a:ext cx="388083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endParaRPr lang="en-US" dirty="0"/>
          </a:p>
          <a:p>
            <a:pPr marL="342900" indent="-342900">
              <a:buAutoNum type="arabicPeriod"/>
            </a:pPr>
            <a:endParaRPr lang="en-US" dirty="0"/>
          </a:p>
        </p:txBody>
      </p:sp>
      <p:sp>
        <p:nvSpPr>
          <p:cNvPr id="5" name="TextBox 4">
            <a:extLst>
              <a:ext uri="{FF2B5EF4-FFF2-40B4-BE49-F238E27FC236}">
                <a16:creationId xmlns:a16="http://schemas.microsoft.com/office/drawing/2014/main" id="{098298DE-51A7-B2A7-23E2-2A4C9C044585}"/>
              </a:ext>
            </a:extLst>
          </p:cNvPr>
          <p:cNvSpPr txBox="1"/>
          <p:nvPr/>
        </p:nvSpPr>
        <p:spPr>
          <a:xfrm>
            <a:off x="6705830" y="3426177"/>
            <a:ext cx="4224270"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endParaRPr lang="en-US" sz="1200" dirty="0">
              <a:solidFill>
                <a:srgbClr val="374151"/>
              </a:solidFill>
            </a:endParaRPr>
          </a:p>
          <a:p>
            <a:pPr algn="l"/>
            <a:endParaRPr lang="en-US" dirty="0"/>
          </a:p>
        </p:txBody>
      </p:sp>
      <p:sp>
        <p:nvSpPr>
          <p:cNvPr id="6" name="TextBox 5">
            <a:extLst>
              <a:ext uri="{FF2B5EF4-FFF2-40B4-BE49-F238E27FC236}">
                <a16:creationId xmlns:a16="http://schemas.microsoft.com/office/drawing/2014/main" id="{004F13C3-E3AD-61DB-F504-003C3041492F}"/>
              </a:ext>
            </a:extLst>
          </p:cNvPr>
          <p:cNvSpPr txBox="1"/>
          <p:nvPr/>
        </p:nvSpPr>
        <p:spPr>
          <a:xfrm>
            <a:off x="469995" y="2288683"/>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1.Simulation Details</a:t>
            </a:r>
          </a:p>
        </p:txBody>
      </p:sp>
      <p:sp>
        <p:nvSpPr>
          <p:cNvPr id="7" name="TextBox 6">
            <a:extLst>
              <a:ext uri="{FF2B5EF4-FFF2-40B4-BE49-F238E27FC236}">
                <a16:creationId xmlns:a16="http://schemas.microsoft.com/office/drawing/2014/main" id="{8197D764-B5B6-D583-0BEF-B213BB3418C6}"/>
              </a:ext>
            </a:extLst>
          </p:cNvPr>
          <p:cNvSpPr txBox="1"/>
          <p:nvPr/>
        </p:nvSpPr>
        <p:spPr>
          <a:xfrm>
            <a:off x="765136" y="2964022"/>
            <a:ext cx="11230012" cy="34470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Wingdings"/>
              <a:buChar char="q"/>
            </a:pPr>
            <a:r>
              <a:rPr lang="en-US" sz="2000" dirty="0">
                <a:solidFill>
                  <a:srgbClr val="374151"/>
                </a:solidFill>
                <a:ea typeface="+mn-lt"/>
                <a:cs typeface="+mn-lt"/>
              </a:rPr>
              <a:t>Four simulations were performed, each with a different PP polymer concentration (10%, 15%, 20%, and 25%).The polymer chains were modeled using a united-atom force field.</a:t>
            </a:r>
            <a:br>
              <a:rPr lang="en-US" sz="2000" dirty="0">
                <a:solidFill>
                  <a:srgbClr val="374151"/>
                </a:solidFill>
                <a:ea typeface="+mn-lt"/>
                <a:cs typeface="+mn-lt"/>
              </a:rPr>
            </a:br>
            <a:endParaRPr lang="en-US"/>
          </a:p>
          <a:p>
            <a:pPr marL="457200" indent="-457200">
              <a:buFont typeface="Wingdings"/>
              <a:buChar char="q"/>
            </a:pPr>
            <a:r>
              <a:rPr lang="en-US" sz="2000" dirty="0">
                <a:solidFill>
                  <a:srgbClr val="374151"/>
                </a:solidFill>
                <a:ea typeface="+mn-lt"/>
                <a:cs typeface="+mn-lt"/>
              </a:rPr>
              <a:t>LAMMPS software was used for the simulations.</a:t>
            </a:r>
            <a:endParaRPr lang="en-US" sz="2000" dirty="0">
              <a:solidFill>
                <a:srgbClr val="374151"/>
              </a:solidFill>
            </a:endParaRPr>
          </a:p>
          <a:p>
            <a:pPr marL="457200" indent="-457200">
              <a:buFont typeface="Wingdings"/>
              <a:buChar char="q"/>
            </a:pPr>
            <a:endParaRPr lang="en-US" sz="2000" dirty="0">
              <a:solidFill>
                <a:srgbClr val="374151"/>
              </a:solidFill>
            </a:endParaRPr>
          </a:p>
          <a:p>
            <a:pPr marL="457200" indent="-457200">
              <a:buFont typeface="Wingdings"/>
              <a:buChar char="q"/>
            </a:pPr>
            <a:r>
              <a:rPr lang="en-US" sz="2000" dirty="0">
                <a:solidFill>
                  <a:srgbClr val="374151"/>
                </a:solidFill>
                <a:ea typeface="+mn-lt"/>
                <a:cs typeface="+mn-lt"/>
              </a:rPr>
              <a:t>A cubic simulation box with a length of 8 nm was created.</a:t>
            </a:r>
            <a:br>
              <a:rPr lang="en-US" sz="2000" dirty="0">
                <a:solidFill>
                  <a:srgbClr val="374151"/>
                </a:solidFill>
                <a:ea typeface="+mn-lt"/>
                <a:cs typeface="+mn-lt"/>
              </a:rPr>
            </a:br>
            <a:endParaRPr lang="en-US" sz="2000">
              <a:solidFill>
                <a:srgbClr val="374151"/>
              </a:solidFill>
            </a:endParaRPr>
          </a:p>
          <a:p>
            <a:pPr marL="457200" indent="-457200">
              <a:buFont typeface="Wingdings"/>
              <a:buChar char="q"/>
            </a:pPr>
            <a:r>
              <a:rPr lang="en-US" sz="2000" dirty="0">
                <a:solidFill>
                  <a:srgbClr val="374151"/>
                </a:solidFill>
                <a:ea typeface="+mn-lt"/>
                <a:cs typeface="+mn-lt"/>
              </a:rPr>
              <a:t>Initially, the simulation box was filled with water molecules, and counterions were added to ensure charge neutrality.</a:t>
            </a:r>
            <a:endParaRPr lang="en-US" sz="2000" dirty="0">
              <a:solidFill>
                <a:srgbClr val="374151"/>
              </a:solidFill>
            </a:endParaRPr>
          </a:p>
          <a:p>
            <a:pPr marL="285750" indent="-285750" algn="l">
              <a:buFont typeface="Wingdings"/>
              <a:buChar char="v"/>
            </a:pPr>
            <a:endParaRPr lang="en-US" sz="2000" dirty="0">
              <a:solidFill>
                <a:srgbClr val="374151"/>
              </a:solidFill>
            </a:endParaRPr>
          </a:p>
        </p:txBody>
      </p:sp>
      <p:sp>
        <p:nvSpPr>
          <p:cNvPr id="3" name="TextBox 2">
            <a:extLst>
              <a:ext uri="{FF2B5EF4-FFF2-40B4-BE49-F238E27FC236}">
                <a16:creationId xmlns:a16="http://schemas.microsoft.com/office/drawing/2014/main" id="{1D9D2E0C-46B7-378A-D367-36D9CCE74507}"/>
              </a:ext>
            </a:extLst>
          </p:cNvPr>
          <p:cNvSpPr txBox="1"/>
          <p:nvPr/>
        </p:nvSpPr>
        <p:spPr>
          <a:xfrm>
            <a:off x="10617993" y="545306"/>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4</a:t>
            </a:r>
          </a:p>
        </p:txBody>
      </p:sp>
      <p:pic>
        <p:nvPicPr>
          <p:cNvPr id="9" name="slide 5">
            <a:hlinkClick r:id="" action="ppaction://media"/>
            <a:extLst>
              <a:ext uri="{FF2B5EF4-FFF2-40B4-BE49-F238E27FC236}">
                <a16:creationId xmlns:a16="http://schemas.microsoft.com/office/drawing/2014/main" id="{205C2C79-7657-88E7-CF81-92A67B66F0C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26330" y="5943641"/>
            <a:ext cx="730250" cy="730250"/>
          </a:xfrm>
          <a:prstGeom prst="rect">
            <a:avLst/>
          </a:prstGeom>
        </p:spPr>
      </p:pic>
    </p:spTree>
    <p:extLst>
      <p:ext uri="{BB962C8B-B14F-4D97-AF65-F5344CB8AC3E}">
        <p14:creationId xmlns:p14="http://schemas.microsoft.com/office/powerpoint/2010/main" val="397092299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9"/>
                                        </p:tgtEl>
                                      </p:cBhvr>
                                    </p:cmd>
                                  </p:childTnLst>
                                </p:cTn>
                              </p:par>
                            </p:childTnLst>
                          </p:cTn>
                        </p:par>
                      </p:childTnLst>
                    </p:cTn>
                  </p:par>
                </p:childTnLst>
              </p:cTn>
              <p:nextCondLst>
                <p:cond evt="onClick" delay="0">
                  <p:tgtEl>
                    <p:spTgt spid="9"/>
                  </p:tgtEl>
                </p:cond>
              </p:nextCondLst>
            </p:seq>
            <p:audio>
              <p:cMediaNode>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70560-FFB3-141B-3C9E-445ACB7FC2BC}"/>
              </a:ext>
            </a:extLst>
          </p:cNvPr>
          <p:cNvSpPr>
            <a:spLocks noGrp="1"/>
          </p:cNvSpPr>
          <p:nvPr>
            <p:ph type="title"/>
          </p:nvPr>
        </p:nvSpPr>
        <p:spPr>
          <a:xfrm>
            <a:off x="1103312" y="517112"/>
            <a:ext cx="8947522" cy="1400530"/>
          </a:xfrm>
        </p:spPr>
        <p:txBody>
          <a:bodyPr anchor="ctr">
            <a:normAutofit/>
          </a:bodyPr>
          <a:lstStyle/>
          <a:p>
            <a:r>
              <a:rPr lang="en-US" sz="4200" dirty="0">
                <a:solidFill>
                  <a:srgbClr val="FFFFFF"/>
                </a:solidFill>
              </a:rPr>
              <a:t>Methodology</a:t>
            </a:r>
          </a:p>
        </p:txBody>
      </p:sp>
      <p:sp>
        <p:nvSpPr>
          <p:cNvPr id="4" name="TextBox 3">
            <a:extLst>
              <a:ext uri="{FF2B5EF4-FFF2-40B4-BE49-F238E27FC236}">
                <a16:creationId xmlns:a16="http://schemas.microsoft.com/office/drawing/2014/main" id="{E21C548D-E77A-EED8-B51A-8978BD0A9DC7}"/>
              </a:ext>
            </a:extLst>
          </p:cNvPr>
          <p:cNvSpPr txBox="1"/>
          <p:nvPr/>
        </p:nvSpPr>
        <p:spPr>
          <a:xfrm>
            <a:off x="534877" y="2281749"/>
            <a:ext cx="35953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2. Analysis Techniques</a:t>
            </a:r>
            <a:r>
              <a:rPr lang="en-US" dirty="0">
                <a:solidFill>
                  <a:srgbClr val="374151"/>
                </a:solidFill>
                <a:ea typeface="+mn-lt"/>
                <a:cs typeface="+mn-lt"/>
              </a:rPr>
              <a:t>:</a:t>
            </a:r>
            <a:endParaRPr lang="en-US" dirty="0"/>
          </a:p>
        </p:txBody>
      </p:sp>
      <p:sp>
        <p:nvSpPr>
          <p:cNvPr id="5" name="TextBox 4">
            <a:extLst>
              <a:ext uri="{FF2B5EF4-FFF2-40B4-BE49-F238E27FC236}">
                <a16:creationId xmlns:a16="http://schemas.microsoft.com/office/drawing/2014/main" id="{2DC46AB5-9C55-BCAB-1FDF-AC0C47CD92EB}"/>
              </a:ext>
            </a:extLst>
          </p:cNvPr>
          <p:cNvSpPr txBox="1"/>
          <p:nvPr/>
        </p:nvSpPr>
        <p:spPr>
          <a:xfrm>
            <a:off x="799564" y="2650518"/>
            <a:ext cx="11277124"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Font typeface="Wingdings"/>
              <a:buChar char="q"/>
            </a:pPr>
            <a:endParaRPr lang="en-US" sz="2000" dirty="0">
              <a:solidFill>
                <a:srgbClr val="374151"/>
              </a:solidFill>
            </a:endParaRPr>
          </a:p>
          <a:p>
            <a:pPr marL="285750" indent="-285750">
              <a:buFont typeface="Wingdings"/>
              <a:buChar char="q"/>
            </a:pPr>
            <a:r>
              <a:rPr lang="en-US" sz="2000" dirty="0">
                <a:solidFill>
                  <a:srgbClr val="374151"/>
                </a:solidFill>
                <a:ea typeface="+mn-lt"/>
                <a:cs typeface="+mn-lt"/>
              </a:rPr>
              <a:t>Gyration radius analysis to measure polymer compactness.</a:t>
            </a:r>
            <a:endParaRPr lang="en-US" sz="2000"/>
          </a:p>
          <a:p>
            <a:pPr marL="285750" indent="-285750">
              <a:buFont typeface="Wingdings"/>
              <a:buChar char="q"/>
            </a:pPr>
            <a:endParaRPr lang="en-US" sz="2000" dirty="0">
              <a:solidFill>
                <a:srgbClr val="374151"/>
              </a:solidFill>
              <a:ea typeface="+mn-lt"/>
              <a:cs typeface="+mn-lt"/>
            </a:endParaRPr>
          </a:p>
          <a:p>
            <a:pPr marL="285750" indent="-285750">
              <a:buFont typeface="Wingdings"/>
              <a:buChar char="q"/>
            </a:pPr>
            <a:r>
              <a:rPr lang="en-US" sz="2000" dirty="0">
                <a:solidFill>
                  <a:srgbClr val="374151"/>
                </a:solidFill>
                <a:ea typeface="+mn-lt"/>
                <a:cs typeface="+mn-lt"/>
              </a:rPr>
              <a:t>RMSD analysis to assess the deviation of polymer structures from their initial configurations.</a:t>
            </a:r>
            <a:endParaRPr lang="en-US" sz="2000"/>
          </a:p>
          <a:p>
            <a:pPr marL="285750" indent="-285750">
              <a:buFont typeface="Wingdings"/>
              <a:buChar char="q"/>
            </a:pPr>
            <a:endParaRPr lang="en-US" sz="2000" dirty="0">
              <a:solidFill>
                <a:srgbClr val="374151"/>
              </a:solidFill>
              <a:ea typeface="+mn-lt"/>
              <a:cs typeface="+mn-lt"/>
            </a:endParaRPr>
          </a:p>
          <a:p>
            <a:pPr marL="285750" indent="-285750">
              <a:buFont typeface="Wingdings"/>
              <a:buChar char="q"/>
            </a:pPr>
            <a:r>
              <a:rPr lang="en-US" sz="2000" dirty="0">
                <a:solidFill>
                  <a:srgbClr val="374151"/>
                </a:solidFill>
                <a:ea typeface="+mn-lt"/>
                <a:cs typeface="+mn-lt"/>
              </a:rPr>
              <a:t>RMSF analysis to examine atomic fluctuations around their average positions.</a:t>
            </a:r>
            <a:endParaRPr lang="en-US" sz="2000"/>
          </a:p>
          <a:p>
            <a:pPr marL="285750" indent="-285750">
              <a:buFont typeface="Wingdings"/>
              <a:buChar char="q"/>
            </a:pPr>
            <a:endParaRPr lang="en-US" sz="2000" dirty="0">
              <a:solidFill>
                <a:srgbClr val="374151"/>
              </a:solidFill>
              <a:ea typeface="+mn-lt"/>
              <a:cs typeface="+mn-lt"/>
            </a:endParaRPr>
          </a:p>
          <a:p>
            <a:pPr marL="285750" indent="-285750">
              <a:buFont typeface="Wingdings"/>
              <a:buChar char="q"/>
            </a:pPr>
            <a:r>
              <a:rPr lang="en-US" sz="2000" dirty="0">
                <a:solidFill>
                  <a:srgbClr val="374151"/>
                </a:solidFill>
                <a:ea typeface="+mn-lt"/>
                <a:cs typeface="+mn-lt"/>
              </a:rPr>
              <a:t>SASA analysis using the Shrake-Rupley algorithm to estimate solvent-accessible surface area.</a:t>
            </a:r>
            <a:endParaRPr lang="en-US" sz="2000"/>
          </a:p>
          <a:p>
            <a:pPr marL="285750" indent="-285750">
              <a:buFont typeface="Wingdings"/>
              <a:buChar char="q"/>
            </a:pPr>
            <a:r>
              <a:rPr lang="en-US" sz="2000" dirty="0">
                <a:solidFill>
                  <a:srgbClr val="374151"/>
                </a:solidFill>
                <a:ea typeface="+mn-lt"/>
                <a:cs typeface="+mn-lt"/>
              </a:rPr>
              <a:t>Analysis illuminated PP polymer structural and energetic variations in diverse conditions.</a:t>
            </a:r>
          </a:p>
          <a:p>
            <a:endParaRPr lang="en-US" dirty="0"/>
          </a:p>
        </p:txBody>
      </p:sp>
      <p:sp>
        <p:nvSpPr>
          <p:cNvPr id="6" name="TextBox 5">
            <a:extLst>
              <a:ext uri="{FF2B5EF4-FFF2-40B4-BE49-F238E27FC236}">
                <a16:creationId xmlns:a16="http://schemas.microsoft.com/office/drawing/2014/main" id="{D2F8716C-F656-653B-48D4-AAEAB2E8FC07}"/>
              </a:ext>
            </a:extLst>
          </p:cNvPr>
          <p:cNvSpPr txBox="1"/>
          <p:nvPr/>
        </p:nvSpPr>
        <p:spPr>
          <a:xfrm>
            <a:off x="10622386" y="60369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5</a:t>
            </a:r>
          </a:p>
        </p:txBody>
      </p:sp>
      <p:pic>
        <p:nvPicPr>
          <p:cNvPr id="3" name="slide 6">
            <a:hlinkClick r:id="" action="ppaction://media"/>
            <a:extLst>
              <a:ext uri="{FF2B5EF4-FFF2-40B4-BE49-F238E27FC236}">
                <a16:creationId xmlns:a16="http://schemas.microsoft.com/office/drawing/2014/main" id="{94E87C98-FCED-FCEC-9DEA-3FF8FECC43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85706" y="6131667"/>
            <a:ext cx="730250" cy="730250"/>
          </a:xfrm>
          <a:prstGeom prst="rect">
            <a:avLst/>
          </a:prstGeom>
        </p:spPr>
      </p:pic>
    </p:spTree>
    <p:extLst>
      <p:ext uri="{BB962C8B-B14F-4D97-AF65-F5344CB8AC3E}">
        <p14:creationId xmlns:p14="http://schemas.microsoft.com/office/powerpoint/2010/main" val="248766123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2F0F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045C9-F92A-6167-217C-714A24AB2350}"/>
              </a:ext>
            </a:extLst>
          </p:cNvPr>
          <p:cNvSpPr>
            <a:spLocks noGrp="1"/>
          </p:cNvSpPr>
          <p:nvPr>
            <p:ph type="title"/>
          </p:nvPr>
        </p:nvSpPr>
        <p:spPr/>
        <p:txBody>
          <a:bodyPr/>
          <a:lstStyle/>
          <a:p>
            <a:r>
              <a:rPr lang="en-US" sz="4200" dirty="0"/>
              <a:t>Result and Discussion</a:t>
            </a:r>
          </a:p>
        </p:txBody>
      </p:sp>
      <p:sp>
        <p:nvSpPr>
          <p:cNvPr id="4" name="TextBox 3">
            <a:extLst>
              <a:ext uri="{FF2B5EF4-FFF2-40B4-BE49-F238E27FC236}">
                <a16:creationId xmlns:a16="http://schemas.microsoft.com/office/drawing/2014/main" id="{87839436-8B96-A31A-FDD5-E53F3C26D255}"/>
              </a:ext>
            </a:extLst>
          </p:cNvPr>
          <p:cNvSpPr txBox="1"/>
          <p:nvPr/>
        </p:nvSpPr>
        <p:spPr>
          <a:xfrm>
            <a:off x="1267747" y="2758678"/>
            <a:ext cx="9823093"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q"/>
            </a:pPr>
            <a:endParaRPr lang="en-US" dirty="0">
              <a:solidFill>
                <a:srgbClr val="374151"/>
              </a:solidFill>
            </a:endParaRPr>
          </a:p>
          <a:p>
            <a:pPr marL="285750" indent="-285750">
              <a:buFont typeface="Wingdings"/>
              <a:buChar char="q"/>
            </a:pPr>
            <a:r>
              <a:rPr lang="en-US" dirty="0">
                <a:solidFill>
                  <a:srgbClr val="374151"/>
                </a:solidFill>
                <a:ea typeface="+mn-lt"/>
                <a:cs typeface="+mn-lt"/>
              </a:rPr>
              <a:t>Gyration radius analysis is a valuable method for studying the spatial arrangement and structural changes in molecules and polymers. It provides insights into system size, stability, and temporal variations.</a:t>
            </a:r>
            <a:endParaRPr lang="en-US" dirty="0">
              <a:solidFill>
                <a:srgbClr val="000000"/>
              </a:solidFill>
              <a:ea typeface="+mn-lt"/>
              <a:cs typeface="+mn-lt"/>
            </a:endParaRPr>
          </a:p>
          <a:p>
            <a:pPr marL="285750" indent="-285750">
              <a:buFont typeface="Wingdings"/>
              <a:buChar char="q"/>
            </a:pPr>
            <a:endParaRPr lang="en-US" dirty="0">
              <a:solidFill>
                <a:srgbClr val="374151"/>
              </a:solidFill>
            </a:endParaRPr>
          </a:p>
          <a:p>
            <a:pPr marL="285750" indent="-285750">
              <a:buFont typeface="Wingdings"/>
              <a:buChar char="q"/>
            </a:pPr>
            <a:r>
              <a:rPr lang="en-US" dirty="0">
                <a:solidFill>
                  <a:srgbClr val="374151"/>
                </a:solidFill>
                <a:ea typeface="+mn-lt"/>
                <a:cs typeface="+mn-lt"/>
              </a:rPr>
              <a:t>Analyzed across five polymer concentrations, revealing temporal variations. The average gyration radius varied among concentrations, indicating distinct spatial distributions.</a:t>
            </a:r>
            <a:endParaRPr lang="en-US" dirty="0">
              <a:solidFill>
                <a:srgbClr val="374151"/>
              </a:solidFill>
            </a:endParaRPr>
          </a:p>
          <a:p>
            <a:pPr marL="285750" indent="-285750">
              <a:buFont typeface="Wingdings"/>
              <a:buChar char="q"/>
            </a:pPr>
            <a:endParaRPr lang="en-US" dirty="0">
              <a:solidFill>
                <a:srgbClr val="374151"/>
              </a:solidFill>
              <a:ea typeface="+mn-lt"/>
              <a:cs typeface="+mn-lt"/>
            </a:endParaRPr>
          </a:p>
          <a:p>
            <a:pPr marL="285750" indent="-285750">
              <a:buFont typeface="Wingdings"/>
              <a:buChar char="q"/>
            </a:pPr>
            <a:r>
              <a:rPr lang="en-US" dirty="0">
                <a:solidFill>
                  <a:srgbClr val="374151"/>
                </a:solidFill>
                <a:ea typeface="+mn-lt"/>
                <a:cs typeface="+mn-lt"/>
              </a:rPr>
              <a:t>Certain concentrations demonstrated a higher capacity to adsorb heavy metals, suggesting a link between spatial distribution, conformational changes, and adsorption capacity.</a:t>
            </a:r>
            <a:endParaRPr lang="en-US"/>
          </a:p>
          <a:p>
            <a:pPr algn="l"/>
            <a:endParaRPr lang="en-US" dirty="0"/>
          </a:p>
        </p:txBody>
      </p:sp>
      <p:sp>
        <p:nvSpPr>
          <p:cNvPr id="3" name="TextBox 2">
            <a:extLst>
              <a:ext uri="{FF2B5EF4-FFF2-40B4-BE49-F238E27FC236}">
                <a16:creationId xmlns:a16="http://schemas.microsoft.com/office/drawing/2014/main" id="{575F8E93-CDC7-125C-6649-5DDAE2FB3262}"/>
              </a:ext>
            </a:extLst>
          </p:cNvPr>
          <p:cNvSpPr txBox="1"/>
          <p:nvPr/>
        </p:nvSpPr>
        <p:spPr>
          <a:xfrm>
            <a:off x="10651901" y="60369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6</a:t>
            </a:r>
          </a:p>
        </p:txBody>
      </p:sp>
      <p:sp>
        <p:nvSpPr>
          <p:cNvPr id="5" name="TextBox 4">
            <a:extLst>
              <a:ext uri="{FF2B5EF4-FFF2-40B4-BE49-F238E27FC236}">
                <a16:creationId xmlns:a16="http://schemas.microsoft.com/office/drawing/2014/main" id="{E72C72B6-30C4-585A-4471-B58663B697DE}"/>
              </a:ext>
            </a:extLst>
          </p:cNvPr>
          <p:cNvSpPr txBox="1"/>
          <p:nvPr/>
        </p:nvSpPr>
        <p:spPr>
          <a:xfrm>
            <a:off x="757050" y="2498766"/>
            <a:ext cx="333696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t>Gyration Radius Analysis</a:t>
            </a:r>
            <a:r>
              <a:rPr lang="en-US" sz="2000" dirty="0">
                <a:solidFill>
                  <a:srgbClr val="374151"/>
                </a:solidFill>
              </a:rPr>
              <a:t>:</a:t>
            </a:r>
            <a:endParaRPr lang="en-US" dirty="0"/>
          </a:p>
        </p:txBody>
      </p:sp>
      <p:pic>
        <p:nvPicPr>
          <p:cNvPr id="6" name="slide 7">
            <a:hlinkClick r:id="" action="ppaction://media"/>
            <a:extLst>
              <a:ext uri="{FF2B5EF4-FFF2-40B4-BE49-F238E27FC236}">
                <a16:creationId xmlns:a16="http://schemas.microsoft.com/office/drawing/2014/main" id="{6B3C8298-C454-5661-E5F6-F69F6643A09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62252" y="5894161"/>
            <a:ext cx="730250" cy="730250"/>
          </a:xfrm>
          <a:prstGeom prst="rect">
            <a:avLst/>
          </a:prstGeom>
        </p:spPr>
      </p:pic>
    </p:spTree>
    <p:extLst>
      <p:ext uri="{BB962C8B-B14F-4D97-AF65-F5344CB8AC3E}">
        <p14:creationId xmlns:p14="http://schemas.microsoft.com/office/powerpoint/2010/main" val="16532545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nextCondLst>
                <p:cond evt="onClick" delay="0">
                  <p:tgtEl>
                    <p:spTgt spid="6"/>
                  </p:tgtEl>
                </p:cond>
              </p:nextCondLst>
            </p:seq>
            <p:audio>
              <p:cMediaNode>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CD5A6-1751-C04D-C7B2-94B55ACC880E}"/>
              </a:ext>
            </a:extLst>
          </p:cNvPr>
          <p:cNvSpPr>
            <a:spLocks noGrp="1"/>
          </p:cNvSpPr>
          <p:nvPr>
            <p:ph type="title"/>
          </p:nvPr>
        </p:nvSpPr>
        <p:spPr/>
        <p:txBody>
          <a:bodyPr/>
          <a:lstStyle/>
          <a:p>
            <a:r>
              <a:rPr lang="en-US" sz="4200" dirty="0"/>
              <a:t>Result and Discussion</a:t>
            </a:r>
          </a:p>
        </p:txBody>
      </p:sp>
      <p:sp>
        <p:nvSpPr>
          <p:cNvPr id="3" name="TextBox 2">
            <a:extLst>
              <a:ext uri="{FF2B5EF4-FFF2-40B4-BE49-F238E27FC236}">
                <a16:creationId xmlns:a16="http://schemas.microsoft.com/office/drawing/2014/main" id="{8DF7254A-B934-9474-99B1-5170ED294280}"/>
              </a:ext>
            </a:extLst>
          </p:cNvPr>
          <p:cNvSpPr txBox="1"/>
          <p:nvPr/>
        </p:nvSpPr>
        <p:spPr>
          <a:xfrm>
            <a:off x="10665316" y="60369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7</a:t>
            </a:r>
          </a:p>
        </p:txBody>
      </p:sp>
      <p:pic>
        <p:nvPicPr>
          <p:cNvPr id="4" name="Picture 3">
            <a:extLst>
              <a:ext uri="{FF2B5EF4-FFF2-40B4-BE49-F238E27FC236}">
                <a16:creationId xmlns:a16="http://schemas.microsoft.com/office/drawing/2014/main" id="{25CB72E5-65C7-FADE-C322-9A3DE729F68B}"/>
              </a:ext>
            </a:extLst>
          </p:cNvPr>
          <p:cNvPicPr>
            <a:picLocks noChangeAspect="1"/>
          </p:cNvPicPr>
          <p:nvPr/>
        </p:nvPicPr>
        <p:blipFill>
          <a:blip r:embed="rId4"/>
          <a:stretch>
            <a:fillRect/>
          </a:stretch>
        </p:blipFill>
        <p:spPr>
          <a:xfrm>
            <a:off x="6436426" y="2473067"/>
            <a:ext cx="4900549" cy="2901474"/>
          </a:xfrm>
          <a:prstGeom prst="rect">
            <a:avLst/>
          </a:prstGeom>
        </p:spPr>
      </p:pic>
      <p:pic>
        <p:nvPicPr>
          <p:cNvPr id="5" name="Picture 4" descr="A graph with different colored lines&#10;&#10;Description automatically generated">
            <a:extLst>
              <a:ext uri="{FF2B5EF4-FFF2-40B4-BE49-F238E27FC236}">
                <a16:creationId xmlns:a16="http://schemas.microsoft.com/office/drawing/2014/main" id="{BAEB0834-F98C-C873-C72A-B6815F1B5250}"/>
              </a:ext>
            </a:extLst>
          </p:cNvPr>
          <p:cNvPicPr>
            <a:picLocks noChangeAspect="1"/>
          </p:cNvPicPr>
          <p:nvPr/>
        </p:nvPicPr>
        <p:blipFill>
          <a:blip r:embed="rId5"/>
          <a:stretch>
            <a:fillRect/>
          </a:stretch>
        </p:blipFill>
        <p:spPr>
          <a:xfrm>
            <a:off x="839691" y="2468186"/>
            <a:ext cx="5019302" cy="2956955"/>
          </a:xfrm>
          <a:prstGeom prst="rect">
            <a:avLst/>
          </a:prstGeom>
        </p:spPr>
      </p:pic>
      <p:sp>
        <p:nvSpPr>
          <p:cNvPr id="7" name="TextBox 6">
            <a:extLst>
              <a:ext uri="{FF2B5EF4-FFF2-40B4-BE49-F238E27FC236}">
                <a16:creationId xmlns:a16="http://schemas.microsoft.com/office/drawing/2014/main" id="{A434AD4B-7A0E-78D2-259B-52E969FDA7E9}"/>
              </a:ext>
            </a:extLst>
          </p:cNvPr>
          <p:cNvSpPr txBox="1"/>
          <p:nvPr/>
        </p:nvSpPr>
        <p:spPr>
          <a:xfrm>
            <a:off x="1311233" y="5707578"/>
            <a:ext cx="436616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 </a:t>
            </a:r>
            <a:r>
              <a:rPr lang="en-US" b="1" dirty="0">
                <a:ea typeface="+mn-lt"/>
                <a:cs typeface="+mn-lt"/>
              </a:rPr>
              <a:t>Chart a </a:t>
            </a:r>
            <a:r>
              <a:rPr lang="en-US" dirty="0">
                <a:ea typeface="+mn-lt"/>
                <a:cs typeface="+mn-lt"/>
              </a:rPr>
              <a:t>is time-dependent </a:t>
            </a:r>
            <a:r>
              <a:rPr lang="en-US" dirty="0" err="1">
                <a:ea typeface="+mn-lt"/>
                <a:cs typeface="+mn-lt"/>
              </a:rPr>
              <a:t>Rg</a:t>
            </a:r>
            <a:r>
              <a:rPr lang="en-US" dirty="0">
                <a:ea typeface="+mn-lt"/>
                <a:cs typeface="+mn-lt"/>
              </a:rPr>
              <a:t> analysis for different simulations. </a:t>
            </a:r>
            <a:endParaRPr lang="en-US" dirty="0"/>
          </a:p>
        </p:txBody>
      </p:sp>
      <p:sp>
        <p:nvSpPr>
          <p:cNvPr id="8" name="TextBox 7">
            <a:extLst>
              <a:ext uri="{FF2B5EF4-FFF2-40B4-BE49-F238E27FC236}">
                <a16:creationId xmlns:a16="http://schemas.microsoft.com/office/drawing/2014/main" id="{1CA0996C-7FAB-5093-0663-66E72614EBB7}"/>
              </a:ext>
            </a:extLst>
          </p:cNvPr>
          <p:cNvSpPr txBox="1"/>
          <p:nvPr/>
        </p:nvSpPr>
        <p:spPr>
          <a:xfrm>
            <a:off x="6682344" y="5707578"/>
            <a:ext cx="491044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ea typeface="+mn-lt"/>
                <a:cs typeface="+mn-lt"/>
              </a:rPr>
              <a:t>Chart b</a:t>
            </a:r>
            <a:r>
              <a:rPr lang="en-US" dirty="0">
                <a:ea typeface="+mn-lt"/>
                <a:cs typeface="+mn-lt"/>
              </a:rPr>
              <a:t> is differential of the initial and final </a:t>
            </a:r>
            <a:r>
              <a:rPr lang="en-US" dirty="0" err="1">
                <a:ea typeface="+mn-lt"/>
                <a:cs typeface="+mn-lt"/>
              </a:rPr>
              <a:t>Rg</a:t>
            </a:r>
            <a:r>
              <a:rPr lang="en-US" dirty="0">
                <a:ea typeface="+mn-lt"/>
                <a:cs typeface="+mn-lt"/>
              </a:rPr>
              <a:t> and the average </a:t>
            </a:r>
            <a:r>
              <a:rPr lang="en-US" dirty="0" err="1">
                <a:ea typeface="+mn-lt"/>
                <a:cs typeface="+mn-lt"/>
              </a:rPr>
              <a:t>Rg</a:t>
            </a:r>
            <a:r>
              <a:rPr lang="en-US" dirty="0">
                <a:ea typeface="+mn-lt"/>
                <a:cs typeface="+mn-lt"/>
              </a:rPr>
              <a:t> for the simulations.</a:t>
            </a:r>
            <a:endParaRPr lang="en-US" dirty="0"/>
          </a:p>
        </p:txBody>
      </p:sp>
      <p:pic>
        <p:nvPicPr>
          <p:cNvPr id="6" name="slide 8">
            <a:hlinkClick r:id="" action="ppaction://media"/>
            <a:extLst>
              <a:ext uri="{FF2B5EF4-FFF2-40B4-BE49-F238E27FC236}">
                <a16:creationId xmlns:a16="http://schemas.microsoft.com/office/drawing/2014/main" id="{22872AB7-EB6B-0CBC-63C5-D2745DAB5FF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57057" y="6032706"/>
            <a:ext cx="730250" cy="730250"/>
          </a:xfrm>
          <a:prstGeom prst="rect">
            <a:avLst/>
          </a:prstGeom>
        </p:spPr>
      </p:pic>
    </p:spTree>
    <p:extLst>
      <p:ext uri="{BB962C8B-B14F-4D97-AF65-F5344CB8AC3E}">
        <p14:creationId xmlns:p14="http://schemas.microsoft.com/office/powerpoint/2010/main" val="10605752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nextCondLst>
                <p:cond evt="onClick" delay="0">
                  <p:tgtEl>
                    <p:spTgt spid="6"/>
                  </p:tgtEl>
                </p:cond>
              </p:nextCondLst>
            </p:seq>
            <p:audio>
              <p:cMediaNode>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5EFF1-2499-48D6-F311-FCDDD58A7AFA}"/>
              </a:ext>
            </a:extLst>
          </p:cNvPr>
          <p:cNvSpPr>
            <a:spLocks noGrp="1"/>
          </p:cNvSpPr>
          <p:nvPr>
            <p:ph type="title"/>
          </p:nvPr>
        </p:nvSpPr>
        <p:spPr/>
        <p:txBody>
          <a:bodyPr/>
          <a:lstStyle/>
          <a:p>
            <a:r>
              <a:rPr lang="en-US" sz="4200" dirty="0"/>
              <a:t>Result and Discussion</a:t>
            </a:r>
          </a:p>
        </p:txBody>
      </p:sp>
      <p:sp>
        <p:nvSpPr>
          <p:cNvPr id="4" name="TextBox 3">
            <a:extLst>
              <a:ext uri="{FF2B5EF4-FFF2-40B4-BE49-F238E27FC236}">
                <a16:creationId xmlns:a16="http://schemas.microsoft.com/office/drawing/2014/main" id="{0DA7E8D7-DF33-811F-4192-44144DE1B1A2}"/>
              </a:ext>
            </a:extLst>
          </p:cNvPr>
          <p:cNvSpPr txBox="1"/>
          <p:nvPr/>
        </p:nvSpPr>
        <p:spPr>
          <a:xfrm>
            <a:off x="10633119" y="59564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solidFill>
                  <a:schemeClr val="bg1"/>
                </a:solidFill>
              </a:rPr>
              <a:t>8</a:t>
            </a:r>
          </a:p>
        </p:txBody>
      </p:sp>
      <p:sp>
        <p:nvSpPr>
          <p:cNvPr id="3" name="TextBox 2">
            <a:extLst>
              <a:ext uri="{FF2B5EF4-FFF2-40B4-BE49-F238E27FC236}">
                <a16:creationId xmlns:a16="http://schemas.microsoft.com/office/drawing/2014/main" id="{B7851E4E-F2EE-A996-0CD2-DBBED6FA2AF0}"/>
              </a:ext>
            </a:extLst>
          </p:cNvPr>
          <p:cNvSpPr txBox="1"/>
          <p:nvPr/>
        </p:nvSpPr>
        <p:spPr>
          <a:xfrm>
            <a:off x="796637" y="2607623"/>
            <a:ext cx="11204366"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q"/>
            </a:pPr>
            <a:r>
              <a:rPr lang="en-US" sz="2000" dirty="0">
                <a:solidFill>
                  <a:srgbClr val="374151"/>
                </a:solidFill>
                <a:ea typeface="+mn-lt"/>
                <a:cs typeface="+mn-lt"/>
              </a:rPr>
              <a:t>Energy analysis for different polymer concentrations reveals trends.</a:t>
            </a:r>
            <a:endParaRPr lang="en-US" sz="2000"/>
          </a:p>
          <a:p>
            <a:pPr marL="342900" indent="-342900">
              <a:buFont typeface="Wingdings"/>
              <a:buChar char="q"/>
            </a:pPr>
            <a:endParaRPr lang="en-US" sz="2000" dirty="0">
              <a:solidFill>
                <a:srgbClr val="374151"/>
              </a:solidFill>
              <a:ea typeface="+mn-lt"/>
              <a:cs typeface="+mn-lt"/>
            </a:endParaRPr>
          </a:p>
          <a:p>
            <a:pPr marL="342900" indent="-342900">
              <a:buFont typeface="Wingdings"/>
              <a:buChar char="q"/>
            </a:pPr>
            <a:r>
              <a:rPr lang="en-US" sz="2000" dirty="0">
                <a:solidFill>
                  <a:srgbClr val="374151"/>
                </a:solidFill>
                <a:ea typeface="+mn-lt"/>
                <a:cs typeface="+mn-lt"/>
              </a:rPr>
              <a:t>Concentration 15 exhibits the lowest energy values, indicating favorable energetics.</a:t>
            </a:r>
            <a:endParaRPr lang="en-US" sz="2000"/>
          </a:p>
          <a:p>
            <a:pPr marL="342900" indent="-342900">
              <a:buFont typeface="Wingdings"/>
              <a:buChar char="q"/>
            </a:pPr>
            <a:endParaRPr lang="en-US" sz="2000" dirty="0">
              <a:solidFill>
                <a:srgbClr val="374151"/>
              </a:solidFill>
              <a:ea typeface="+mn-lt"/>
              <a:cs typeface="+mn-lt"/>
            </a:endParaRPr>
          </a:p>
          <a:p>
            <a:pPr marL="342900" indent="-342900">
              <a:buFont typeface="Wingdings"/>
              <a:buChar char="q"/>
            </a:pPr>
            <a:r>
              <a:rPr lang="en-US" sz="2000" dirty="0">
                <a:solidFill>
                  <a:srgbClr val="374151"/>
                </a:solidFill>
                <a:ea typeface="+mn-lt"/>
                <a:cs typeface="+mn-lt"/>
              </a:rPr>
              <a:t>Average energy values vary significantly with polymer concentration.</a:t>
            </a:r>
            <a:endParaRPr lang="en-US" sz="2000"/>
          </a:p>
          <a:p>
            <a:pPr marL="342900" indent="-342900">
              <a:buFont typeface="Wingdings"/>
              <a:buChar char="q"/>
            </a:pPr>
            <a:endParaRPr lang="en-US" sz="2000" dirty="0">
              <a:solidFill>
                <a:srgbClr val="374151"/>
              </a:solidFill>
              <a:ea typeface="+mn-lt"/>
              <a:cs typeface="+mn-lt"/>
            </a:endParaRPr>
          </a:p>
          <a:p>
            <a:pPr marL="342900" indent="-342900">
              <a:buFont typeface="Wingdings"/>
              <a:buChar char="q"/>
            </a:pPr>
            <a:r>
              <a:rPr lang="en-US" sz="2000" dirty="0">
                <a:solidFill>
                  <a:srgbClr val="374151"/>
                </a:solidFill>
                <a:ea typeface="+mn-lt"/>
                <a:cs typeface="+mn-lt"/>
              </a:rPr>
              <a:t>VDW energy dominates, but electrostatic contribution becomes more important at higher concentrations.</a:t>
            </a:r>
            <a:endParaRPr lang="en-US" sz="2000"/>
          </a:p>
          <a:p>
            <a:pPr marL="342900" indent="-342900">
              <a:buFont typeface="Wingdings"/>
              <a:buChar char="q"/>
            </a:pPr>
            <a:endParaRPr lang="en-US" sz="2000" dirty="0">
              <a:solidFill>
                <a:srgbClr val="374151"/>
              </a:solidFill>
              <a:ea typeface="+mn-lt"/>
              <a:cs typeface="+mn-lt"/>
            </a:endParaRPr>
          </a:p>
          <a:p>
            <a:pPr marL="342900" indent="-342900">
              <a:buFont typeface="Wingdings"/>
              <a:buChar char="q"/>
            </a:pPr>
            <a:r>
              <a:rPr lang="en-US" sz="2000" dirty="0">
                <a:solidFill>
                  <a:srgbClr val="374151"/>
                </a:solidFill>
                <a:ea typeface="+mn-lt"/>
                <a:cs typeface="+mn-lt"/>
              </a:rPr>
              <a:t>Insights into molecular system energetics and implications for material design and optimization.</a:t>
            </a:r>
            <a:endParaRPr lang="en-US" sz="2000"/>
          </a:p>
          <a:p>
            <a:pPr algn="l"/>
            <a:endParaRPr lang="en-US" dirty="0"/>
          </a:p>
        </p:txBody>
      </p:sp>
      <p:pic>
        <p:nvPicPr>
          <p:cNvPr id="5" name="slide 9 ">
            <a:hlinkClick r:id="" action="ppaction://media"/>
            <a:extLst>
              <a:ext uri="{FF2B5EF4-FFF2-40B4-BE49-F238E27FC236}">
                <a16:creationId xmlns:a16="http://schemas.microsoft.com/office/drawing/2014/main" id="{07D2E18E-9623-FAB4-FF91-C4D8BD58788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411732" y="5894161"/>
            <a:ext cx="730250" cy="730250"/>
          </a:xfrm>
          <a:prstGeom prst="rect">
            <a:avLst/>
          </a:prstGeom>
        </p:spPr>
      </p:pic>
    </p:spTree>
    <p:extLst>
      <p:ext uri="{BB962C8B-B14F-4D97-AF65-F5344CB8AC3E}">
        <p14:creationId xmlns:p14="http://schemas.microsoft.com/office/powerpoint/2010/main" val="37099596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Ion Boardroom</vt:lpstr>
      <vt:lpstr>PowerPoint Presentation</vt:lpstr>
      <vt:lpstr>Content</vt:lpstr>
      <vt:lpstr>Introduction</vt:lpstr>
      <vt:lpstr>PowerPoint Presentation</vt:lpstr>
      <vt:lpstr>Methodology</vt:lpstr>
      <vt:lpstr>Methodology</vt:lpstr>
      <vt:lpstr>Result and Discussion</vt:lpstr>
      <vt:lpstr>Result and Discussion</vt:lpstr>
      <vt:lpstr>Result and Discussion</vt:lpstr>
      <vt:lpstr>Result and Discussion</vt:lpstr>
      <vt:lpstr>Result and Discussion</vt:lpstr>
      <vt:lpstr>Result and Discussion</vt:lpstr>
      <vt:lpstr>Result and Discussion</vt:lpstr>
      <vt:lpstr>Result and Discussion</vt:lpstr>
      <vt:lpstr>Conclusions</vt:lpstr>
      <vt:lpstr>Conclusion</vt:lpstr>
      <vt:lpstr>Future Works</vt:lpstr>
      <vt:lpstr>Reference</vt:lpstr>
      <vt:lpstr>Reference</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1198</cp:revision>
  <dcterms:created xsi:type="dcterms:W3CDTF">2023-09-05T08:53:56Z</dcterms:created>
  <dcterms:modified xsi:type="dcterms:W3CDTF">2023-10-01T20:47:41Z</dcterms:modified>
</cp:coreProperties>
</file>

<file path=docProps/thumbnail.jpeg>
</file>